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5"/>
  </p:notesMasterIdLst>
  <p:handoutMasterIdLst>
    <p:handoutMasterId r:id="rId29"/>
  </p:handoutMasterIdLst>
  <p:sldIdLst>
    <p:sldId id="409" r:id="rId4"/>
    <p:sldId id="410" r:id="rId6"/>
    <p:sldId id="411" r:id="rId7"/>
    <p:sldId id="412" r:id="rId8"/>
    <p:sldId id="415" r:id="rId9"/>
    <p:sldId id="419" r:id="rId10"/>
    <p:sldId id="420" r:id="rId11"/>
    <p:sldId id="423" r:id="rId12"/>
    <p:sldId id="422" r:id="rId13"/>
    <p:sldId id="425" r:id="rId14"/>
    <p:sldId id="427" r:id="rId15"/>
    <p:sldId id="428" r:id="rId16"/>
    <p:sldId id="357" r:id="rId17"/>
    <p:sldId id="372" r:id="rId18"/>
    <p:sldId id="376" r:id="rId19"/>
    <p:sldId id="378" r:id="rId20"/>
    <p:sldId id="401" r:id="rId21"/>
    <p:sldId id="400" r:id="rId22"/>
    <p:sldId id="408" r:id="rId23"/>
    <p:sldId id="442" r:id="rId24"/>
    <p:sldId id="436" r:id="rId25"/>
    <p:sldId id="437" r:id="rId26"/>
    <p:sldId id="441" r:id="rId27"/>
    <p:sldId id="440" r:id="rId28"/>
  </p:sldIdLst>
  <p:sldSz cx="12192000" cy="6858000"/>
  <p:notesSz cx="6858000" cy="9144000"/>
  <p:embeddedFontLst>
    <p:embeddedFont>
      <p:font typeface="MiSans" panose="00000500000000000000" charset="-122"/>
      <p:regular r:id="rId33"/>
    </p:embeddedFont>
    <p:embeddedFont>
      <p:font typeface="黑体" panose="02010609060101010101" charset="-122"/>
      <p:regular r:id="rId34"/>
    </p:embeddedFont>
    <p:embeddedFont>
      <p:font typeface="MiSans Bold" panose="00000800000000000000" charset="-122"/>
      <p:bold r:id="rId35"/>
    </p:embeddedFont>
    <p:embeddedFont>
      <p:font typeface="微软雅黑" panose="020B0503020204020204"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00"/>
    <a:srgbClr val="41CEB2"/>
    <a:srgbClr val="C9C9C9"/>
    <a:srgbClr val="E9E9E9"/>
    <a:srgbClr val="3AB8A4"/>
    <a:srgbClr val="33A496"/>
    <a:srgbClr val="2C8E88"/>
    <a:srgbClr val="25797B"/>
    <a:srgbClr val="1E63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7" autoAdjust="0"/>
    <p:restoredTop sz="82370" autoAdjust="0"/>
  </p:normalViewPr>
  <p:slideViewPr>
    <p:cSldViewPr snapToGrid="0" showGuides="1">
      <p:cViewPr varScale="1">
        <p:scale>
          <a:sx n="76" d="100"/>
          <a:sy n="76" d="100"/>
        </p:scale>
        <p:origin x="896" y="48"/>
      </p:cViewPr>
      <p:guideLst>
        <p:guide orient="horz" pos="2175"/>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308.xml"/><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panose="00000500000000000000" charset="-122"/>
              <a:ea typeface="MiSans"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panose="00000500000000000000" charset="-122"/>
              </a:rPr>
            </a:fld>
            <a:endParaRPr lang="zh-CN" altLang="en-US">
              <a:latin typeface="MiSans"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panose="00000500000000000000" charset="-122"/>
              <a:ea typeface="MiSans"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panose="00000500000000000000" charset="-122"/>
              </a:rPr>
            </a:fld>
            <a:endParaRPr lang="zh-CN" altLang="en-US">
              <a:latin typeface="MiSans"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panose="00000500000000000000" charset="-122"/>
                <a:ea typeface="MiSans"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panose="00000500000000000000" charset="-122"/>
                <a:ea typeface="MiSans"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panose="00000500000000000000" charset="-122"/>
                <a:ea typeface="MiSans"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panose="00000500000000000000" charset="-122"/>
                <a:ea typeface="MiSans"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panose="00000500000000000000" charset="-122"/>
        <a:ea typeface="MiSans" panose="00000500000000000000" charset="-122"/>
        <a:cs typeface="+mn-cs"/>
      </a:defRPr>
    </a:lvl1pPr>
    <a:lvl2pPr marL="457200" algn="l" defTabSz="914400" rtl="0" eaLnBrk="1" latinLnBrk="0" hangingPunct="1">
      <a:defRPr sz="1200" kern="1200">
        <a:solidFill>
          <a:schemeClr val="tx1"/>
        </a:solidFill>
        <a:latin typeface="MiSans" panose="00000500000000000000" charset="-122"/>
        <a:ea typeface="MiSans" panose="00000500000000000000" charset="-122"/>
        <a:cs typeface="+mn-cs"/>
      </a:defRPr>
    </a:lvl2pPr>
    <a:lvl3pPr marL="914400" algn="l" defTabSz="914400" rtl="0" eaLnBrk="1" latinLnBrk="0" hangingPunct="1">
      <a:defRPr sz="1200" kern="1200">
        <a:solidFill>
          <a:schemeClr val="tx1"/>
        </a:solidFill>
        <a:latin typeface="MiSans" panose="00000500000000000000" charset="-122"/>
        <a:ea typeface="MiSans" panose="00000500000000000000" charset="-122"/>
        <a:cs typeface="+mn-cs"/>
      </a:defRPr>
    </a:lvl3pPr>
    <a:lvl4pPr marL="1371600" algn="l" defTabSz="914400" rtl="0" eaLnBrk="1" latinLnBrk="0" hangingPunct="1">
      <a:defRPr sz="1200" kern="1200">
        <a:solidFill>
          <a:schemeClr val="tx1"/>
        </a:solidFill>
        <a:latin typeface="MiSans" panose="00000500000000000000" charset="-122"/>
        <a:ea typeface="MiSans" panose="00000500000000000000" charset="-122"/>
        <a:cs typeface="+mn-cs"/>
      </a:defRPr>
    </a:lvl4pPr>
    <a:lvl5pPr marL="1828800" algn="l" defTabSz="914400" rtl="0" eaLnBrk="1" latinLnBrk="0" hangingPunct="1">
      <a:defRPr sz="1200" kern="1200">
        <a:solidFill>
          <a:schemeClr val="tx1"/>
        </a:solidFill>
        <a:latin typeface="MiSans" panose="00000500000000000000" charset="-122"/>
        <a:ea typeface="MiSans" panose="0000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050" dirty="0"/>
              <a:t>各位老师、同学们，大家好！我们是第</a:t>
            </a:r>
            <a:r>
              <a:rPr lang="en-US" altLang="zh-CN" sz="1050" dirty="0"/>
              <a:t>1</a:t>
            </a:r>
            <a:r>
              <a:rPr lang="zh-CN" altLang="en-US" sz="1050" dirty="0"/>
              <a:t>小组。在接下来的演讲中，我将为大家介绍我们的项目</a:t>
            </a:r>
            <a:r>
              <a:rPr lang="en-US" altLang="zh-CN" sz="1050" dirty="0"/>
              <a:t>——</a:t>
            </a:r>
            <a:r>
              <a:rPr lang="en-US" altLang="zh-CN" sz="1050" dirty="0" err="1"/>
              <a:t>HeartWave</a:t>
            </a:r>
            <a:r>
              <a:rPr lang="zh-CN" altLang="en-US" sz="1050" dirty="0"/>
              <a:t>。</a:t>
            </a:r>
            <a:endParaRPr lang="zh-CN" altLang="en-US" sz="1050" dirty="0"/>
          </a:p>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与传统的基于用户历史行为的音乐推荐平台相比，我们的项目更关注用户的情绪以及心理健康，而不仅仅是根据用户的喜好进行音乐推荐。我们通过用户的情绪打卡记录以及日记文本情绪分析的结果结合起来推断用户最近的情绪状态，从而匹配适合当前情绪的歌曲来进行推荐，达到心理治疗的效果。</a:t>
            </a:r>
            <a:endParaRPr lang="zh-CN" altLang="en-US"/>
          </a:p>
          <a:p>
            <a:r>
              <a:rPr lang="zh-CN" altLang="en-US"/>
              <a:t>与此同时，我们的音乐软件不仅仅聚焦于音乐推荐算法的创新，其集成了心情日记的功能可以让用户的情绪有一个发泄的归宿，音乐室功能能够让用户在里面进行一起听歌、一起聊天、一起唱歌等社交活动，从而拓展了音乐软件社交功能的可能性。</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基于我们的项目架构，我们采用</a:t>
            </a:r>
            <a:r>
              <a:rPr lang="en-US" altLang="zh-CN"/>
              <a:t>Springboot</a:t>
            </a:r>
            <a:r>
              <a:rPr lang="zh-CN" altLang="en-US"/>
              <a:t>作为我们的代码框架，并且根据存储对象不同的数据特点，选择使用</a:t>
            </a:r>
            <a:r>
              <a:rPr lang="en-US" altLang="zh-CN"/>
              <a:t>MySQL</a:t>
            </a:r>
            <a:r>
              <a:rPr lang="zh-CN" altLang="en-US"/>
              <a:t>和</a:t>
            </a:r>
            <a:r>
              <a:rPr lang="en-US" altLang="zh-CN"/>
              <a:t>mongoDB</a:t>
            </a:r>
            <a:r>
              <a:rPr lang="zh-CN" altLang="en-US"/>
              <a:t>作为我们的数据库，在</a:t>
            </a:r>
            <a:r>
              <a:rPr lang="en-US" altLang="zh-CN"/>
              <a:t>Intellj idea</a:t>
            </a:r>
            <a:r>
              <a:rPr lang="zh-CN" altLang="en-US"/>
              <a:t>上进行代码的编写。如图所示是我们每一个微服务对应的在后端代码中对应的软件包。其中，</a:t>
            </a:r>
            <a:r>
              <a:rPr lang="en-US" altLang="zh-CN"/>
              <a:t>login</a:t>
            </a:r>
            <a:r>
              <a:rPr lang="zh-CN" altLang="en-US"/>
              <a:t>对应的是用户信息微服务，</a:t>
            </a:r>
            <a:r>
              <a:rPr lang="en-US" altLang="zh-CN"/>
              <a:t>diaryWriting</a:t>
            </a:r>
            <a:r>
              <a:rPr lang="zh-CN" altLang="en-US"/>
              <a:t>对应的是随笔管理微服务，</a:t>
            </a:r>
            <a:r>
              <a:rPr lang="en-US" altLang="zh-CN"/>
              <a:t>emotionProcessor</a:t>
            </a:r>
            <a:r>
              <a:rPr lang="zh-CN" altLang="en-US"/>
              <a:t>对应的是推荐系统的微服务，</a:t>
            </a:r>
            <a:r>
              <a:rPr lang="en-US" altLang="zh-CN"/>
              <a:t>emotions</a:t>
            </a:r>
            <a:r>
              <a:rPr lang="zh-CN" altLang="en-US"/>
              <a:t>对应的是情绪数据管理的微服务，</a:t>
            </a:r>
            <a:r>
              <a:rPr lang="en-US" altLang="zh-CN"/>
              <a:t>musicRoom</a:t>
            </a:r>
            <a:r>
              <a:rPr lang="zh-CN" altLang="en-US"/>
              <a:t>对应的是音乐室管理的微服务，</a:t>
            </a:r>
            <a:r>
              <a:rPr lang="en-US" altLang="zh-CN"/>
              <a:t>chat</a:t>
            </a:r>
            <a:r>
              <a:rPr lang="zh-CN" altLang="en-US"/>
              <a:t>对应实时聊天</a:t>
            </a:r>
            <a:r>
              <a:rPr lang="en-US" altLang="zh-CN"/>
              <a:t>，musicListen</a:t>
            </a:r>
            <a:r>
              <a:rPr lang="zh-CN" altLang="en-US"/>
              <a:t>对应音乐管理的微服务，</a:t>
            </a:r>
            <a:r>
              <a:rPr lang="en-US" altLang="zh-CN"/>
              <a:t>friend</a:t>
            </a:r>
            <a:r>
              <a:rPr lang="zh-CN" altLang="en-US"/>
              <a:t>对应的是好友管理微服务。</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我们的音乐室聊天功能是在</a:t>
            </a:r>
            <a:r>
              <a:rPr lang="en-US" altLang="zh-CN"/>
              <a:t>chat</a:t>
            </a:r>
            <a:r>
              <a:rPr lang="zh-CN" altLang="en-US"/>
              <a:t>微服务中实现的，其基本原理是基于</a:t>
            </a:r>
            <a:r>
              <a:rPr lang="en-US" altLang="zh-CN"/>
              <a:t>WebSocket</a:t>
            </a:r>
            <a:r>
              <a:rPr lang="zh-CN" altLang="en-US"/>
              <a:t>的全双工通信。</a:t>
            </a:r>
            <a:endParaRPr lang="zh-CN" altLang="en-US"/>
          </a:p>
          <a:p>
            <a:endParaRPr lang="zh-CN" altLang="en-US"/>
          </a:p>
          <a:p>
            <a:r>
              <a:rPr lang="zh-CN" altLang="en-US"/>
              <a:t>WebSocket 是一种基于 TCP 连接的通信协议，它允许在客户端和服务器之间建立双向通信通道。通过 WebSocket，客户端和服务器可以实时地交换数据，从而实现实时聊天的功能。当用户发送消息时，消息会直接通过 WebSocket 连接发送到服务器，然后服务器将消息广播给其他在线用户，实现实时的消息传递。</a:t>
            </a:r>
            <a:endParaRPr lang="zh-CN" altLang="en-US"/>
          </a:p>
          <a:p>
            <a:endParaRPr lang="zh-CN" altLang="en-US"/>
          </a:p>
          <a:p>
            <a:r>
              <a:rPr lang="zh-CN" altLang="en-US"/>
              <a:t>同时，我们还引入了 RabbitMQ 消息队列来进行消息队列的缓存管理，它可以作为消息的中间件，负责接收、存储和分发消息。在实时聊天系统中，当大量用户同时发送消息时，可能会导致服务器压力过大或消息丢失的问题。通过将消息发送到 RabbitMQ 中，消息可以在队列中排队等待处理，从而有效地缓解服务器压力。聊天服务器可以从 RabbitMQ 中异步消费消息，并将消息分发给其他在线用户，实现高效稳定的实时聊天功能。</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接下来我们来讲一下我们代码中的具体实现。</a:t>
            </a:r>
            <a:endParaRPr lang="zh-CN" altLang="en-US"/>
          </a:p>
          <a:p>
            <a:endParaRPr lang="zh-CN" altLang="en-US"/>
          </a:p>
          <a:p>
            <a:r>
              <a:rPr lang="zh-CN" altLang="en-US"/>
              <a:t>首先我们需要给每一个新建的聊天室在服务器上开辟一个可用的端口，我们给每一个聊天室开辟新端口的目的是使得服务器可以支持多线程工作，从而支持多个聊天室同时运行的需求。这个过程我们是通过一个</a:t>
            </a:r>
            <a:r>
              <a:rPr lang="en-US" altLang="zh-CN"/>
              <a:t>Node.js</a:t>
            </a:r>
            <a:r>
              <a:rPr lang="zh-CN" altLang="en-US"/>
              <a:t>脚本来实现的，在这个</a:t>
            </a:r>
            <a:r>
              <a:rPr lang="en-US" altLang="zh-CN"/>
              <a:t>node.js</a:t>
            </a:r>
            <a:r>
              <a:rPr lang="zh-CN" altLang="en-US"/>
              <a:t>脚本中，我们首先导入了 WebSocket 模块，并创建了一个 WebSocket 服务器实例 wss，监听指定的端口 port。</a:t>
            </a:r>
            <a:endParaRPr lang="zh-CN" altLang="en-US"/>
          </a:p>
          <a:p>
            <a:r>
              <a:rPr lang="zh-CN" altLang="en-US"/>
              <a:t>当客户端与服务器建立 WebSocket 连接时，connection 事件被触发，服务器会执行回调函数来处理连接逻辑。</a:t>
            </a:r>
            <a:endParaRPr lang="zh-CN" altLang="en-US"/>
          </a:p>
          <a:p>
            <a:r>
              <a:rPr lang="zh-CN" altLang="en-US"/>
              <a:t>当服务器收到来自某个客户端的消息时，它会遍历所有连接的客户端，并将消息发送给除了发送消息的客户端以外的所有客户端，实现消息的广播功能。</a:t>
            </a:r>
            <a:endParaRPr lang="zh-CN" altLang="en-US"/>
          </a:p>
          <a:p>
            <a:r>
              <a:rPr lang="zh-CN" altLang="en-US"/>
              <a:t>于是，实时聊天的功能就实现了。</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接下来我们来讲一下我们代码中的具体实现。</a:t>
            </a:r>
            <a:endParaRPr lang="zh-CN" altLang="en-US"/>
          </a:p>
          <a:p>
            <a:endParaRPr lang="zh-CN" altLang="en-US"/>
          </a:p>
          <a:p>
            <a:r>
              <a:rPr lang="zh-CN" altLang="en-US"/>
              <a:t>首先我们需要给每一个新建的聊天室在服务器上开辟一个可用的端口，我们给每一个聊天室开辟新端口的目的是使得服务器可以支持多线程工作，从而支持多个聊天室同时运行的需求。这个过程我们是通过一个</a:t>
            </a:r>
            <a:r>
              <a:rPr lang="en-US" altLang="zh-CN"/>
              <a:t>Node.js</a:t>
            </a:r>
            <a:r>
              <a:rPr lang="zh-CN" altLang="en-US"/>
              <a:t>脚本来实现的，在这个</a:t>
            </a:r>
            <a:r>
              <a:rPr lang="en-US" altLang="zh-CN"/>
              <a:t>node.js</a:t>
            </a:r>
            <a:r>
              <a:rPr lang="zh-CN" altLang="en-US"/>
              <a:t>脚本中，我们首先导入了 WebSocket 模块，并创建了一个 WebSocket 服务器实例 wss，监听指定的端口 port。</a:t>
            </a:r>
            <a:endParaRPr lang="zh-CN" altLang="en-US"/>
          </a:p>
          <a:p>
            <a:r>
              <a:rPr lang="zh-CN" altLang="en-US"/>
              <a:t>当客户端与服务器建立 WebSocket 连接时，connection 事件被触发，服务器会执行回调函数来处理连接逻辑。</a:t>
            </a:r>
            <a:endParaRPr lang="zh-CN" altLang="en-US"/>
          </a:p>
          <a:p>
            <a:r>
              <a:rPr lang="zh-CN" altLang="en-US"/>
              <a:t>当服务器收到来自某个客户端的消息时，它会遍历所有连接的客户端，并将消息发送给除了发送消息的客户端以外的所有客户端，实现消息的广播功能。</a:t>
            </a:r>
            <a:endParaRPr lang="zh-CN" altLang="en-US"/>
          </a:p>
          <a:p>
            <a:r>
              <a:rPr lang="zh-CN" altLang="en-US"/>
              <a:t>于是，实时聊天的功能就实现了。</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技术方面，系统采用</a:t>
            </a:r>
            <a:r>
              <a:rPr lang="en-US" altLang="zh-CN"/>
              <a:t> BP</a:t>
            </a:r>
            <a:r>
              <a:rPr lang="zh-CN" altLang="en-US"/>
              <a:t>神经网络进行音乐情绪识别，并结合</a:t>
            </a:r>
            <a:r>
              <a:rPr lang="en-US" altLang="zh-CN"/>
              <a:t> BERT </a:t>
            </a:r>
            <a:r>
              <a:rPr lang="zh-CN" altLang="en-US"/>
              <a:t>进行文本情绪分析，优化情绪识别精度。同时，我们基于协同过滤和深度学习设计了混合推荐算法，使推荐结果更符合用户当前的心理需求。系统架构上，采用微服务架构进行开发，前端基于</a:t>
            </a:r>
            <a:r>
              <a:rPr lang="en-US" altLang="zh-CN"/>
              <a:t> Vue.js</a:t>
            </a:r>
            <a:r>
              <a:rPr lang="zh-CN" altLang="en-US"/>
              <a:t>，并结合</a:t>
            </a:r>
            <a:r>
              <a:rPr lang="en-US" altLang="zh-CN"/>
              <a:t> Vuetify </a:t>
            </a:r>
            <a:r>
              <a:rPr lang="zh-CN" altLang="en-US"/>
              <a:t>组件优化用户体验，后端使用</a:t>
            </a:r>
            <a:r>
              <a:rPr lang="en-US" altLang="zh-CN"/>
              <a:t> Spring Boot </a:t>
            </a:r>
            <a:r>
              <a:rPr lang="zh-CN" altLang="en-US"/>
              <a:t>提供高效稳定的服务。</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本项目不仅在技术上取得了突破，同时在创新创业赛事中也取得了优异成绩。在</a:t>
            </a:r>
            <a:r>
              <a:rPr lang="en-US" altLang="zh-CN"/>
              <a:t> </a:t>
            </a:r>
            <a:r>
              <a:rPr lang="zh-CN" altLang="en-US"/>
              <a:t>国际大学生创新创业大赛（</a:t>
            </a:r>
            <a:r>
              <a:rPr lang="en-US" altLang="zh-CN"/>
              <a:t>International College Students' Innovation and Entrepreneurship Competition</a:t>
            </a:r>
            <a:r>
              <a:rPr lang="zh-CN" altLang="en-US"/>
              <a:t>）中，</a:t>
            </a:r>
            <a:r>
              <a:rPr lang="en-US" altLang="zh-CN"/>
              <a:t>HeartWave </a:t>
            </a:r>
            <a:r>
              <a:rPr lang="zh-CN" altLang="en-US"/>
              <a:t>项目凭借其技术创新性和实际应用价值，荣获</a:t>
            </a:r>
            <a:r>
              <a:rPr lang="en-US" altLang="zh-CN"/>
              <a:t> </a:t>
            </a:r>
            <a:r>
              <a:rPr lang="zh-CN" altLang="en-US"/>
              <a:t>银奖，获得评审专家和行业导师的高度认可。这一成果不仅验证了我们的技术方案在实际应用中的可行性，也进一步激励我们继续深耕智能推荐领域，推动个性化音乐推荐系统的发展。</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今天的演讲内容包括五个部分：首先是项目回顾，我们会回顾</a:t>
            </a:r>
            <a:r>
              <a:rPr lang="en-US" altLang="zh-CN" dirty="0" err="1"/>
              <a:t>HeartWave</a:t>
            </a:r>
            <a:r>
              <a:rPr lang="zh-CN" altLang="en-US" dirty="0"/>
              <a:t>项目的背景和目的；接着是项目总结，介绍前端和后端的实现情况；然后是项目亮点，展示我们的微服务架构和实时聊天功能；随后讨论在开发过程中遇到的困难与解决办法；最后展望未来，分享我们对</a:t>
            </a:r>
            <a:r>
              <a:rPr lang="en-US" altLang="zh-CN" dirty="0" err="1"/>
              <a:t>HeartWave</a:t>
            </a:r>
            <a:r>
              <a:rPr lang="zh-CN" altLang="en-US" dirty="0"/>
              <a:t>项目的技术优化、用户体验提升和商业模式扩展的计划。</a:t>
            </a:r>
            <a:endParaRPr lang="zh-CN" altLang="en-US" dirty="0"/>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以上就是</a:t>
            </a:r>
            <a:r>
              <a:rPr lang="en-US" altLang="zh-CN"/>
              <a:t>HeartWave</a:t>
            </a:r>
            <a:r>
              <a:rPr lang="zh-CN" altLang="en-US"/>
              <a:t>的系统设计，谢谢！</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ffectLst/>
              </a:rPr>
              <a:t>现如今，随着生活节奏以及社会竞争的不断加大，越来越多的人出现了焦虑症、抑郁症等心理健康问题，同时城市生活使得人与人之间的距离逐渐变远，人们即便心中有负面情绪也往往找不到可发泄的地方，从而心里的负面不断积累而最终走向病态。</a:t>
            </a:r>
            <a:endParaRPr lang="zh-CN" altLang="en-US" dirty="0">
              <a:effectLst/>
            </a:endParaRPr>
          </a:p>
          <a:p>
            <a:r>
              <a:rPr lang="zh-CN" altLang="en-US" dirty="0">
                <a:effectLst/>
              </a:rPr>
              <a:t>因此，寻找一种能够让当代人舒缓情绪、改善心理健康的方式迫在眉睫。在情绪治疗的路上，音乐是一剂优秀的良药。同时我们发现，在当代人减压的方式中，听音乐、写随笔以及社交是三种极受欢迎的方式。所以，我们的系统旨在利用音乐的情绪治疗手段，来给用户提供一个可以记录自己情绪与随笔，并且根据用户最近的情绪推荐适合其最近听的音乐的音乐社交平台，从而给用户提供一个</a:t>
            </a:r>
            <a:r>
              <a:rPr lang="en-US" altLang="zh-CN" dirty="0">
                <a:effectLst/>
              </a:rPr>
              <a:t>“</a:t>
            </a:r>
            <a:r>
              <a:rPr lang="zh-CN" altLang="en-US" dirty="0">
                <a:effectLst/>
              </a:rPr>
              <a:t>知心姐姐</a:t>
            </a:r>
            <a:r>
              <a:rPr lang="en-US" altLang="zh-CN" dirty="0">
                <a:effectLst/>
              </a:rPr>
              <a:t>”</a:t>
            </a:r>
            <a:r>
              <a:rPr lang="zh-CN" altLang="en-US" dirty="0">
                <a:effectLst/>
              </a:rPr>
              <a:t>，在每天繁忙的工作与生活之余有一段心灵放飞的时光，从而缓解内心的压抑与焦虑，或是在一些过于兴奋的时候快速平静下来。</a:t>
            </a:r>
            <a:endParaRPr lang="zh-CN" altLang="en-US" dirty="0">
              <a:effectLst/>
            </a:endParaRPr>
          </a:p>
          <a:p>
            <a:r>
              <a:rPr lang="zh-CN" altLang="en-US" dirty="0">
                <a:effectLst/>
              </a:rPr>
              <a:t>除此之外，我们调研了市场上现有的音乐软件的音乐推荐方法，还主要是停留在根据用户历史行为的角度进行推荐，容易让用户形成音乐的信息茧房，并且不能很好的关注到用户的情绪。所以我们的音乐社交软件还将对现有的音乐推荐算法进行改良，通过音乐情绪分析算法得到音乐的情绪，然后根据用户的情绪打卡记录以及对用户日记的文本情绪分析得到的情绪数据推荐合适当前用户状态听的歌曲，从而达到心理治疗的效果。</a:t>
            </a:r>
            <a:endParaRPr lang="zh-CN" altLang="en-US"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在上一次演讲中，我们讲述了我们的架构设计，如图所示，这张图展示了我们的项目结构，技术栈，中间件，以及微服务之间的具体调用关系。</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首先是我们的前端实现。</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sym typeface="+mn-ea"/>
              </a:rPr>
              <a:t>新增“用户情绪偏好测试”功能</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b="1">
                <a:solidFill>
                  <a:schemeClr val="bg1"/>
                </a:solidFill>
                <a:latin typeface="Heiti SC Medium" panose="02000000000000000000" charset="-122"/>
                <a:ea typeface="Heiti SC Medium" panose="02000000000000000000" charset="-122"/>
                <a:cs typeface="Heiti SC Medium" panose="02000000000000000000" charset="-122"/>
                <a:sym typeface="+mn-ea"/>
              </a:rPr>
              <a:t>配置RabbitMQ的队列</a:t>
            </a:r>
            <a:r>
              <a:rPr lang="zh-CN" b="1">
                <a:solidFill>
                  <a:schemeClr val="bg1"/>
                </a:solidFill>
                <a:latin typeface="Heiti SC Medium" panose="02000000000000000000" charset="-122"/>
                <a:ea typeface="Heiti SC Medium" panose="02000000000000000000" charset="-122"/>
                <a:cs typeface="Heiti SC Medium" panose="02000000000000000000" charset="-122"/>
                <a:sym typeface="+mn-ea"/>
              </a:rPr>
              <a:t>将消息存在磁盘提高</a:t>
            </a:r>
            <a:r>
              <a:rPr lang="zh-CN" b="1">
                <a:solidFill>
                  <a:schemeClr val="bg1"/>
                </a:solidFill>
                <a:latin typeface="Heiti SC Medium" panose="02000000000000000000" charset="-122"/>
                <a:ea typeface="Heiti SC Medium" panose="02000000000000000000" charset="-122"/>
                <a:cs typeface="Heiti SC Medium" panose="02000000000000000000" charset="-122"/>
                <a:sym typeface="+mn-ea"/>
              </a:rPr>
              <a:t>可靠性</a:t>
            </a:r>
            <a:endParaRPr lang="zh-CN" b="1">
              <a:solidFill>
                <a:schemeClr val="bg1"/>
              </a:solidFill>
              <a:latin typeface="Heiti SC Medium" panose="02000000000000000000" charset="-122"/>
              <a:ea typeface="Heiti SC Medium" panose="02000000000000000000" charset="-122"/>
              <a:cs typeface="Heiti SC Medium" panose="02000000000000000000"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sym typeface="+mn-ea"/>
              </a:rPr>
              <a:t>日志记录与监控</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tags" Target="../tags/tag127.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91.xml"/><Relationship Id="rId7" Type="http://schemas.openxmlformats.org/officeDocument/2006/relationships/image" Target="../media/image14.png"/><Relationship Id="rId6" Type="http://schemas.openxmlformats.org/officeDocument/2006/relationships/tags" Target="../tags/tag190.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189.xml"/><Relationship Id="rId2" Type="http://schemas.openxmlformats.org/officeDocument/2006/relationships/tags" Target="../tags/tag188.xml"/><Relationship Id="rId10" Type="http://schemas.openxmlformats.org/officeDocument/2006/relationships/notesSlide" Target="../notesSlides/notesSlide9.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193.xml"/><Relationship Id="rId2" Type="http://schemas.openxmlformats.org/officeDocument/2006/relationships/tags" Target="../tags/tag192.xml"/><Relationship Id="rId19" Type="http://schemas.openxmlformats.org/officeDocument/2006/relationships/notesSlide" Target="../notesSlides/notesSlide10.xml"/><Relationship Id="rId18" Type="http://schemas.openxmlformats.org/officeDocument/2006/relationships/slideLayout" Target="../slideLayouts/slideLayout12.xml"/><Relationship Id="rId17" Type="http://schemas.openxmlformats.org/officeDocument/2006/relationships/tags" Target="../tags/tag202.xml"/><Relationship Id="rId16" Type="http://schemas.openxmlformats.org/officeDocument/2006/relationships/tags" Target="../tags/tag201.xml"/><Relationship Id="rId15" Type="http://schemas.openxmlformats.org/officeDocument/2006/relationships/image" Target="../media/image17.png"/><Relationship Id="rId14" Type="http://schemas.openxmlformats.org/officeDocument/2006/relationships/tags" Target="../tags/tag200.xml"/><Relationship Id="rId13" Type="http://schemas.openxmlformats.org/officeDocument/2006/relationships/image" Target="../media/image16.png"/><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image" Target="../media/image15.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06.xml"/><Relationship Id="rId7" Type="http://schemas.openxmlformats.org/officeDocument/2006/relationships/image" Target="../media/image18.png"/><Relationship Id="rId6" Type="http://schemas.openxmlformats.org/officeDocument/2006/relationships/tags" Target="../tags/tag205.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204.xml"/><Relationship Id="rId2" Type="http://schemas.openxmlformats.org/officeDocument/2006/relationships/tags" Target="../tags/tag203.xml"/><Relationship Id="rId10" Type="http://schemas.openxmlformats.org/officeDocument/2006/relationships/notesSlide" Target="../notesSlides/notesSlide11.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2.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media/image3.svg"/><Relationship Id="rId4" Type="http://schemas.openxmlformats.org/officeDocument/2006/relationships/image" Target="../media/image9.png"/><Relationship Id="rId38" Type="http://schemas.openxmlformats.org/officeDocument/2006/relationships/notesSlide" Target="../notesSlides/notesSlide13.xml"/><Relationship Id="rId37" Type="http://schemas.openxmlformats.org/officeDocument/2006/relationships/slideLayout" Target="../slideLayouts/slideLayout12.xml"/><Relationship Id="rId36" Type="http://schemas.openxmlformats.org/officeDocument/2006/relationships/tags" Target="../tags/tag237.xml"/><Relationship Id="rId35" Type="http://schemas.openxmlformats.org/officeDocument/2006/relationships/image" Target="../media/image24.png"/><Relationship Id="rId34" Type="http://schemas.openxmlformats.org/officeDocument/2006/relationships/tags" Target="../tags/tag236.xml"/><Relationship Id="rId33" Type="http://schemas.openxmlformats.org/officeDocument/2006/relationships/tags" Target="../tags/tag235.xml"/><Relationship Id="rId32" Type="http://schemas.openxmlformats.org/officeDocument/2006/relationships/tags" Target="../tags/tag234.xml"/><Relationship Id="rId31" Type="http://schemas.openxmlformats.org/officeDocument/2006/relationships/tags" Target="../tags/tag233.xml"/><Relationship Id="rId30" Type="http://schemas.openxmlformats.org/officeDocument/2006/relationships/tags" Target="../tags/tag232.xml"/><Relationship Id="rId3" Type="http://schemas.openxmlformats.org/officeDocument/2006/relationships/tags" Target="../tags/tag212.xml"/><Relationship Id="rId29" Type="http://schemas.openxmlformats.org/officeDocument/2006/relationships/tags" Target="../tags/tag231.xml"/><Relationship Id="rId28" Type="http://schemas.openxmlformats.org/officeDocument/2006/relationships/tags" Target="../tags/tag230.xml"/><Relationship Id="rId27" Type="http://schemas.openxmlformats.org/officeDocument/2006/relationships/tags" Target="../tags/tag229.xml"/><Relationship Id="rId26" Type="http://schemas.openxmlformats.org/officeDocument/2006/relationships/tags" Target="../tags/tag228.xml"/><Relationship Id="rId25" Type="http://schemas.openxmlformats.org/officeDocument/2006/relationships/tags" Target="../tags/tag227.xml"/><Relationship Id="rId24" Type="http://schemas.openxmlformats.org/officeDocument/2006/relationships/tags" Target="../tags/tag226.xml"/><Relationship Id="rId23" Type="http://schemas.openxmlformats.org/officeDocument/2006/relationships/tags" Target="../tags/tag225.xml"/><Relationship Id="rId22" Type="http://schemas.openxmlformats.org/officeDocument/2006/relationships/tags" Target="../tags/tag224.xml"/><Relationship Id="rId21" Type="http://schemas.openxmlformats.org/officeDocument/2006/relationships/tags" Target="../tags/tag223.xml"/><Relationship Id="rId20" Type="http://schemas.openxmlformats.org/officeDocument/2006/relationships/tags" Target="../tags/tag222.xml"/><Relationship Id="rId2" Type="http://schemas.openxmlformats.org/officeDocument/2006/relationships/tags" Target="../tags/tag211.xml"/><Relationship Id="rId19" Type="http://schemas.openxmlformats.org/officeDocument/2006/relationships/tags" Target="../tags/tag221.xml"/><Relationship Id="rId18" Type="http://schemas.openxmlformats.org/officeDocument/2006/relationships/image" Target="../media/image23.png"/><Relationship Id="rId17" Type="http://schemas.openxmlformats.org/officeDocument/2006/relationships/tags" Target="../tags/tag220.xml"/><Relationship Id="rId16" Type="http://schemas.openxmlformats.org/officeDocument/2006/relationships/image" Target="../media/image22.png"/><Relationship Id="rId15" Type="http://schemas.openxmlformats.org/officeDocument/2006/relationships/tags" Target="../tags/tag219.xml"/><Relationship Id="rId14" Type="http://schemas.openxmlformats.org/officeDocument/2006/relationships/image" Target="../media/image21.png"/><Relationship Id="rId13" Type="http://schemas.openxmlformats.org/officeDocument/2006/relationships/tags" Target="../tags/tag218.xml"/><Relationship Id="rId12" Type="http://schemas.openxmlformats.org/officeDocument/2006/relationships/image" Target="../media/image20.png"/><Relationship Id="rId11" Type="http://schemas.openxmlformats.org/officeDocument/2006/relationships/tags" Target="../tags/tag217.xml"/><Relationship Id="rId10" Type="http://schemas.openxmlformats.org/officeDocument/2006/relationships/image" Target="../media/image19.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239.xml"/><Relationship Id="rId2" Type="http://schemas.openxmlformats.org/officeDocument/2006/relationships/tags" Target="../tags/tag238.xml"/><Relationship Id="rId19" Type="http://schemas.openxmlformats.org/officeDocument/2006/relationships/notesSlide" Target="../notesSlides/notesSlide14.xml"/><Relationship Id="rId18" Type="http://schemas.openxmlformats.org/officeDocument/2006/relationships/slideLayout" Target="../slideLayouts/slideLayout12.xml"/><Relationship Id="rId17" Type="http://schemas.openxmlformats.org/officeDocument/2006/relationships/tags" Target="../tags/tag248.xml"/><Relationship Id="rId16" Type="http://schemas.openxmlformats.org/officeDocument/2006/relationships/image" Target="../media/image27.png"/><Relationship Id="rId15" Type="http://schemas.openxmlformats.org/officeDocument/2006/relationships/tags" Target="../tags/tag247.xml"/><Relationship Id="rId14" Type="http://schemas.openxmlformats.org/officeDocument/2006/relationships/image" Target="../media/image26.png"/><Relationship Id="rId13" Type="http://schemas.openxmlformats.org/officeDocument/2006/relationships/tags" Target="../tags/tag246.xml"/><Relationship Id="rId12" Type="http://schemas.openxmlformats.org/officeDocument/2006/relationships/tags" Target="../tags/tag245.xml"/><Relationship Id="rId11" Type="http://schemas.openxmlformats.org/officeDocument/2006/relationships/tags" Target="../tags/tag244.xml"/><Relationship Id="rId10" Type="http://schemas.openxmlformats.org/officeDocument/2006/relationships/image" Target="../media/image25.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250.xml"/><Relationship Id="rId21" Type="http://schemas.openxmlformats.org/officeDocument/2006/relationships/notesSlide" Target="../notesSlides/notesSlide15.xml"/><Relationship Id="rId20" Type="http://schemas.openxmlformats.org/officeDocument/2006/relationships/slideLayout" Target="../slideLayouts/slideLayout12.xml"/><Relationship Id="rId2" Type="http://schemas.openxmlformats.org/officeDocument/2006/relationships/tags" Target="../tags/tag249.xml"/><Relationship Id="rId19" Type="http://schemas.openxmlformats.org/officeDocument/2006/relationships/tags" Target="../tags/tag260.xml"/><Relationship Id="rId18" Type="http://schemas.openxmlformats.org/officeDocument/2006/relationships/image" Target="../media/image30.png"/><Relationship Id="rId17" Type="http://schemas.openxmlformats.org/officeDocument/2006/relationships/tags" Target="../tags/tag259.xml"/><Relationship Id="rId16" Type="http://schemas.openxmlformats.org/officeDocument/2006/relationships/image" Target="../media/image29.png"/><Relationship Id="rId15" Type="http://schemas.openxmlformats.org/officeDocument/2006/relationships/tags" Target="../tags/tag258.xml"/><Relationship Id="rId14" Type="http://schemas.openxmlformats.org/officeDocument/2006/relationships/tags" Target="../tags/tag257.xml"/><Relationship Id="rId13" Type="http://schemas.openxmlformats.org/officeDocument/2006/relationships/image" Target="../media/image28.png"/><Relationship Id="rId12" Type="http://schemas.openxmlformats.org/officeDocument/2006/relationships/tags" Target="../tags/tag256.xml"/><Relationship Id="rId11" Type="http://schemas.openxmlformats.org/officeDocument/2006/relationships/tags" Target="../tags/tag255.xml"/><Relationship Id="rId10" Type="http://schemas.openxmlformats.org/officeDocument/2006/relationships/image" Target="../media/image25.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262.xml"/><Relationship Id="rId2" Type="http://schemas.openxmlformats.org/officeDocument/2006/relationships/tags" Target="../tags/tag261.xml"/><Relationship Id="rId15" Type="http://schemas.openxmlformats.org/officeDocument/2006/relationships/notesSlide" Target="../notesSlides/notesSlide16.xml"/><Relationship Id="rId14" Type="http://schemas.openxmlformats.org/officeDocument/2006/relationships/slideLayout" Target="../slideLayouts/slideLayout12.xml"/><Relationship Id="rId13" Type="http://schemas.openxmlformats.org/officeDocument/2006/relationships/tags" Target="../tags/tag267.xml"/><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269.xml"/><Relationship Id="rId23" Type="http://schemas.openxmlformats.org/officeDocument/2006/relationships/notesSlide" Target="../notesSlides/notesSlide17.xml"/><Relationship Id="rId22" Type="http://schemas.openxmlformats.org/officeDocument/2006/relationships/slideLayout" Target="../slideLayouts/slideLayout12.xml"/><Relationship Id="rId21" Type="http://schemas.openxmlformats.org/officeDocument/2006/relationships/tags" Target="../tags/tag279.xml"/><Relationship Id="rId20" Type="http://schemas.openxmlformats.org/officeDocument/2006/relationships/image" Target="../media/image39.png"/><Relationship Id="rId2" Type="http://schemas.openxmlformats.org/officeDocument/2006/relationships/tags" Target="../tags/tag268.xml"/><Relationship Id="rId19" Type="http://schemas.openxmlformats.org/officeDocument/2006/relationships/tags" Target="../tags/tag278.xml"/><Relationship Id="rId18" Type="http://schemas.openxmlformats.org/officeDocument/2006/relationships/image" Target="../media/image38.png"/><Relationship Id="rId17" Type="http://schemas.openxmlformats.org/officeDocument/2006/relationships/tags" Target="../tags/tag277.xml"/><Relationship Id="rId16" Type="http://schemas.openxmlformats.org/officeDocument/2006/relationships/image" Target="../media/image37.png"/><Relationship Id="rId15" Type="http://schemas.openxmlformats.org/officeDocument/2006/relationships/tags" Target="../tags/tag276.xml"/><Relationship Id="rId14" Type="http://schemas.openxmlformats.org/officeDocument/2006/relationships/image" Target="../media/image36.png"/><Relationship Id="rId13" Type="http://schemas.openxmlformats.org/officeDocument/2006/relationships/tags" Target="../tags/tag275.xml"/><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tags" Target="../tags/tag274.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281.xml"/><Relationship Id="rId20" Type="http://schemas.openxmlformats.org/officeDocument/2006/relationships/notesSlide" Target="../notesSlides/notesSlide18.xml"/><Relationship Id="rId2" Type="http://schemas.openxmlformats.org/officeDocument/2006/relationships/tags" Target="../tags/tag280.xml"/><Relationship Id="rId19" Type="http://schemas.openxmlformats.org/officeDocument/2006/relationships/slideLayout" Target="../slideLayouts/slideLayout12.xml"/><Relationship Id="rId18" Type="http://schemas.openxmlformats.org/officeDocument/2006/relationships/tags" Target="../tags/tag290.xml"/><Relationship Id="rId17" Type="http://schemas.openxmlformats.org/officeDocument/2006/relationships/image" Target="../media/image43.png"/><Relationship Id="rId16" Type="http://schemas.openxmlformats.org/officeDocument/2006/relationships/tags" Target="../tags/tag289.xml"/><Relationship Id="rId15" Type="http://schemas.openxmlformats.org/officeDocument/2006/relationships/image" Target="../media/image42.png"/><Relationship Id="rId14" Type="http://schemas.openxmlformats.org/officeDocument/2006/relationships/tags" Target="../tags/tag288.xml"/><Relationship Id="rId13" Type="http://schemas.openxmlformats.org/officeDocument/2006/relationships/image" Target="../media/image41.png"/><Relationship Id="rId12" Type="http://schemas.openxmlformats.org/officeDocument/2006/relationships/tags" Target="../tags/tag287.xml"/><Relationship Id="rId11" Type="http://schemas.openxmlformats.org/officeDocument/2006/relationships/image" Target="../media/image40.png"/><Relationship Id="rId10" Type="http://schemas.openxmlformats.org/officeDocument/2006/relationships/tags" Target="../tags/tag286.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image" Target="../media/image3.svg"/><Relationship Id="rId6" Type="http://schemas.openxmlformats.org/officeDocument/2006/relationships/image" Target="../media/image2.png"/><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6" Type="http://schemas.openxmlformats.org/officeDocument/2006/relationships/notesSlide" Target="../notesSlides/notesSlide2.xml"/><Relationship Id="rId25" Type="http://schemas.openxmlformats.org/officeDocument/2006/relationships/slideLayout" Target="../slideLayouts/slideLayout12.xml"/><Relationship Id="rId24" Type="http://schemas.openxmlformats.org/officeDocument/2006/relationships/tags" Target="../tags/tag148.xml"/><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28.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2.xml"/><Relationship Id="rId6" Type="http://schemas.openxmlformats.org/officeDocument/2006/relationships/tags" Target="../tags/tag297.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30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303.xml"/><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4.png"/><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2.xml"/><Relationship Id="rId6" Type="http://schemas.openxmlformats.org/officeDocument/2006/relationships/tags" Target="../tags/tag307.xml"/><Relationship Id="rId5" Type="http://schemas.openxmlformats.org/officeDocument/2006/relationships/image" Target="../media/image44.png"/><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tags" Target="../tags/tag155.xml"/><Relationship Id="rId6" Type="http://schemas.openxmlformats.org/officeDocument/2006/relationships/image" Target="../media/image5.png"/><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59.xml"/><Relationship Id="rId7" Type="http://schemas.openxmlformats.org/officeDocument/2006/relationships/image" Target="../media/image6.png"/><Relationship Id="rId6" Type="http://schemas.openxmlformats.org/officeDocument/2006/relationships/tags" Target="../tags/tag158.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157.xml"/><Relationship Id="rId2" Type="http://schemas.openxmlformats.org/officeDocument/2006/relationships/tags" Target="../tags/tag156.xml"/><Relationship Id="rId10" Type="http://schemas.openxmlformats.org/officeDocument/2006/relationships/notesSlide" Target="../notesSlides/notesSlide4.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161.xml"/><Relationship Id="rId2" Type="http://schemas.openxmlformats.org/officeDocument/2006/relationships/tags" Target="../tags/tag160.xml"/><Relationship Id="rId12" Type="http://schemas.openxmlformats.org/officeDocument/2006/relationships/notesSlide" Target="../notesSlides/notesSlide5.xml"/><Relationship Id="rId11" Type="http://schemas.openxmlformats.org/officeDocument/2006/relationships/slideLayout" Target="../slideLayouts/slideLayout12.xml"/><Relationship Id="rId10" Type="http://schemas.openxmlformats.org/officeDocument/2006/relationships/tags" Target="../tags/tag166.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170.xml"/><Relationship Id="rId7" Type="http://schemas.openxmlformats.org/officeDocument/2006/relationships/image" Target="../media/image7.png"/><Relationship Id="rId6" Type="http://schemas.openxmlformats.org/officeDocument/2006/relationships/tags" Target="../tags/tag169.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168.xml"/><Relationship Id="rId2" Type="http://schemas.openxmlformats.org/officeDocument/2006/relationships/tags" Target="../tags/tag167.xml"/><Relationship Id="rId15" Type="http://schemas.openxmlformats.org/officeDocument/2006/relationships/notesSlide" Target="../notesSlides/notesSlide6.xml"/><Relationship Id="rId14" Type="http://schemas.openxmlformats.org/officeDocument/2006/relationships/slideLayout" Target="../slideLayouts/slideLayout12.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78.xml"/><Relationship Id="rId7" Type="http://schemas.openxmlformats.org/officeDocument/2006/relationships/image" Target="../media/image10.png"/><Relationship Id="rId6" Type="http://schemas.openxmlformats.org/officeDocument/2006/relationships/tags" Target="../tags/tag177.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176.xml"/><Relationship Id="rId2" Type="http://schemas.openxmlformats.org/officeDocument/2006/relationships/tags" Target="../tags/tag175.xml"/><Relationship Id="rId13" Type="http://schemas.openxmlformats.org/officeDocument/2006/relationships/notesSlide" Target="../notesSlides/notesSlide7.xml"/><Relationship Id="rId12" Type="http://schemas.openxmlformats.org/officeDocument/2006/relationships/slideLayout" Target="../slideLayouts/slideLayout12.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184.xml"/><Relationship Id="rId7" Type="http://schemas.openxmlformats.org/officeDocument/2006/relationships/image" Target="../media/image12.png"/><Relationship Id="rId6" Type="http://schemas.openxmlformats.org/officeDocument/2006/relationships/tags" Target="../tags/tag183.xml"/><Relationship Id="rId5" Type="http://schemas.openxmlformats.org/officeDocument/2006/relationships/image" Target="../media/image3.svg"/><Relationship Id="rId4" Type="http://schemas.openxmlformats.org/officeDocument/2006/relationships/image" Target="../media/image9.png"/><Relationship Id="rId3" Type="http://schemas.openxmlformats.org/officeDocument/2006/relationships/tags" Target="../tags/tag182.xml"/><Relationship Id="rId2" Type="http://schemas.openxmlformats.org/officeDocument/2006/relationships/tags" Target="../tags/tag181.xml"/><Relationship Id="rId14" Type="http://schemas.openxmlformats.org/officeDocument/2006/relationships/notesSlide" Target="../notesSlides/notesSlide8.xml"/><Relationship Id="rId13" Type="http://schemas.openxmlformats.org/officeDocument/2006/relationships/slideLayout" Target="../slideLayouts/slideLayout12.xml"/><Relationship Id="rId12" Type="http://schemas.openxmlformats.org/officeDocument/2006/relationships/tags" Target="../tags/tag187.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stretch>
            <a:fillRect/>
          </a:stretch>
        </p:blipFill>
        <p:spPr>
          <a:xfrm>
            <a:off x="0" y="0"/>
            <a:ext cx="12192000" cy="6856095"/>
          </a:xfrm>
          <a:prstGeom prst="rect">
            <a:avLst/>
          </a:prstGeom>
        </p:spPr>
      </p:pic>
      <p:sp>
        <p:nvSpPr>
          <p:cNvPr id="3" name="矩形 2"/>
          <p:cNvSpPr/>
          <p:nvPr/>
        </p:nvSpPr>
        <p:spPr>
          <a:xfrm>
            <a:off x="10795" y="10160"/>
            <a:ext cx="12192635" cy="6856730"/>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141730" y="3902710"/>
            <a:ext cx="5535295" cy="151130"/>
          </a:xfrm>
          <a:prstGeom prst="rect">
            <a:avLst/>
          </a:prstGeom>
          <a:gradFill>
            <a:gsLst>
              <a:gs pos="0">
                <a:schemeClr val="accent6"/>
              </a:gs>
              <a:gs pos="100000">
                <a:schemeClr val="accent6">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MiSans" panose="00000500000000000000" charset="-122"/>
              <a:ea typeface="MiSans" panose="00000500000000000000" charset="-122"/>
              <a:cs typeface="MiSans" panose="00000500000000000000" charset="-122"/>
              <a:sym typeface="+mn-ea"/>
            </a:endParaRPr>
          </a:p>
        </p:txBody>
      </p:sp>
      <p:sp>
        <p:nvSpPr>
          <p:cNvPr id="46" name="文本框 45"/>
          <p:cNvSpPr txBox="1"/>
          <p:nvPr/>
        </p:nvSpPr>
        <p:spPr>
          <a:xfrm>
            <a:off x="1070610" y="3015933"/>
            <a:ext cx="9768205" cy="968375"/>
          </a:xfrm>
          <a:prstGeom prst="rect">
            <a:avLst/>
          </a:prstGeom>
          <a:noFill/>
        </p:spPr>
        <p:txBody>
          <a:bodyPr wrap="square" rtlCol="0" anchor="ctr" anchorCtr="0">
            <a:spAutoFit/>
          </a:bodyPr>
          <a:lstStyle/>
          <a:p>
            <a:pPr fontAlgn="ctr">
              <a:lnSpc>
                <a:spcPct val="150000"/>
              </a:lnSpc>
            </a:pPr>
            <a:r>
              <a:rPr lang="zh-CN" altLang="en-US" sz="3800" spc="300">
                <a:solidFill>
                  <a:srgbClr val="E9E9E9">
                    <a:alpha val="92000"/>
                  </a:srgbClr>
                </a:solidFill>
                <a:uFillTx/>
                <a:latin typeface="黑体" panose="02010609060101010101" charset="-122"/>
                <a:ea typeface="黑体" panose="02010609060101010101" charset="-122"/>
                <a:cs typeface="MiSans Bold" panose="00000800000000000000" charset="-122"/>
              </a:rPr>
              <a:t>基于用户情绪的智能音乐推荐平台</a:t>
            </a:r>
            <a:endParaRPr lang="zh-CN" altLang="en-US" sz="3800" spc="300">
              <a:solidFill>
                <a:srgbClr val="E9E9E9">
                  <a:alpha val="92000"/>
                </a:srgbClr>
              </a:solidFill>
              <a:uFillTx/>
              <a:latin typeface="黑体" panose="02010609060101010101" charset="-122"/>
              <a:ea typeface="黑体" panose="02010609060101010101" charset="-122"/>
              <a:cs typeface="MiSans Bold" panose="00000800000000000000" charset="-122"/>
            </a:endParaRPr>
          </a:p>
        </p:txBody>
      </p:sp>
      <p:sp>
        <p:nvSpPr>
          <p:cNvPr id="47" name="文本框 46"/>
          <p:cNvSpPr txBox="1"/>
          <p:nvPr/>
        </p:nvSpPr>
        <p:spPr>
          <a:xfrm>
            <a:off x="1070610" y="4041141"/>
            <a:ext cx="7193915" cy="1337945"/>
          </a:xfrm>
          <a:prstGeom prst="rect">
            <a:avLst/>
          </a:prstGeom>
          <a:noFill/>
        </p:spPr>
        <p:txBody>
          <a:bodyPr wrap="square" rtlCol="0" anchor="ctr" anchorCtr="0">
            <a:spAutoFit/>
          </a:bodyPr>
          <a:lstStyle/>
          <a:p>
            <a:pPr fontAlgn="ctr">
              <a:lnSpc>
                <a:spcPct val="150000"/>
              </a:lnSpc>
            </a:pPr>
            <a:endParaRPr dirty="0" err="1">
              <a:solidFill>
                <a:schemeClr val="accent6"/>
              </a:solidFill>
              <a:latin typeface="黑体" panose="02010609060101010101" charset="-122"/>
              <a:ea typeface="黑体" panose="02010609060101010101" charset="-122"/>
              <a:cs typeface="黑体" panose="02010609060101010101" charset="-122"/>
            </a:endParaRPr>
          </a:p>
          <a:p>
            <a:pPr fontAlgn="ctr">
              <a:lnSpc>
                <a:spcPct val="150000"/>
              </a:lnSpc>
            </a:pPr>
            <a:r>
              <a:rPr dirty="0" err="1">
                <a:solidFill>
                  <a:schemeClr val="accent6"/>
                </a:solidFill>
                <a:latin typeface="黑体" panose="02010609060101010101" charset="-122"/>
                <a:ea typeface="黑体" panose="02010609060101010101" charset="-122"/>
                <a:cs typeface="黑体" panose="02010609060101010101" charset="-122"/>
              </a:rPr>
              <a:t>指导老师：</a:t>
            </a:r>
            <a:r>
              <a:rPr lang="zh-CN" dirty="0" err="1">
                <a:solidFill>
                  <a:schemeClr val="accent6"/>
                </a:solidFill>
                <a:latin typeface="黑体" panose="02010609060101010101" charset="-122"/>
                <a:ea typeface="黑体" panose="02010609060101010101" charset="-122"/>
                <a:cs typeface="黑体" panose="02010609060101010101" charset="-122"/>
              </a:rPr>
              <a:t>范鸿飞</a:t>
            </a:r>
            <a:endParaRPr lang="en-US" altLang="zh-CN" dirty="0">
              <a:solidFill>
                <a:schemeClr val="accent6"/>
              </a:solidFill>
              <a:latin typeface="黑体" panose="02010609060101010101" charset="-122"/>
              <a:ea typeface="黑体" panose="02010609060101010101" charset="-122"/>
              <a:cs typeface="黑体" panose="02010609060101010101" charset="-122"/>
            </a:endParaRPr>
          </a:p>
          <a:p>
            <a:pPr fontAlgn="ctr">
              <a:lnSpc>
                <a:spcPct val="150000"/>
              </a:lnSpc>
            </a:pPr>
            <a:r>
              <a:rPr dirty="0" err="1">
                <a:solidFill>
                  <a:schemeClr val="accent6"/>
                </a:solidFill>
                <a:latin typeface="黑体" panose="02010609060101010101" charset="-122"/>
                <a:ea typeface="黑体" panose="02010609060101010101" charset="-122"/>
                <a:cs typeface="黑体" panose="02010609060101010101" charset="-122"/>
              </a:rPr>
              <a:t>组员：苏家铭</a:t>
            </a:r>
            <a:r>
              <a:rPr dirty="0">
                <a:solidFill>
                  <a:schemeClr val="accent6"/>
                </a:solidFill>
                <a:latin typeface="黑体" panose="02010609060101010101" charset="-122"/>
                <a:ea typeface="黑体" panose="02010609060101010101" charset="-122"/>
                <a:cs typeface="黑体" panose="02010609060101010101" charset="-122"/>
              </a:rPr>
              <a:t> </a:t>
            </a:r>
            <a:r>
              <a:rPr dirty="0" err="1">
                <a:solidFill>
                  <a:schemeClr val="accent6"/>
                </a:solidFill>
                <a:latin typeface="黑体" panose="02010609060101010101" charset="-122"/>
                <a:ea typeface="黑体" panose="02010609060101010101" charset="-122"/>
                <a:cs typeface="黑体" panose="02010609060101010101" charset="-122"/>
              </a:rPr>
              <a:t>杨滕超</a:t>
            </a:r>
            <a:r>
              <a:rPr dirty="0">
                <a:solidFill>
                  <a:schemeClr val="accent6"/>
                </a:solidFill>
                <a:latin typeface="黑体" panose="02010609060101010101" charset="-122"/>
                <a:ea typeface="黑体" panose="02010609060101010101" charset="-122"/>
                <a:cs typeface="黑体" panose="02010609060101010101" charset="-122"/>
              </a:rPr>
              <a:t> </a:t>
            </a:r>
            <a:r>
              <a:rPr dirty="0" err="1">
                <a:solidFill>
                  <a:schemeClr val="accent6"/>
                </a:solidFill>
                <a:latin typeface="黑体" panose="02010609060101010101" charset="-122"/>
                <a:ea typeface="黑体" panose="02010609060101010101" charset="-122"/>
                <a:cs typeface="黑体" panose="02010609060101010101" charset="-122"/>
              </a:rPr>
              <a:t>储岱泽</a:t>
            </a:r>
            <a:r>
              <a:rPr dirty="0">
                <a:solidFill>
                  <a:schemeClr val="accent6"/>
                </a:solidFill>
                <a:latin typeface="黑体" panose="02010609060101010101" charset="-122"/>
                <a:ea typeface="黑体" panose="02010609060101010101" charset="-122"/>
                <a:cs typeface="黑体" panose="02010609060101010101" charset="-122"/>
              </a:rPr>
              <a:t> </a:t>
            </a:r>
            <a:r>
              <a:rPr dirty="0" err="1">
                <a:solidFill>
                  <a:schemeClr val="accent6"/>
                </a:solidFill>
                <a:latin typeface="黑体" panose="02010609060101010101" charset="-122"/>
                <a:ea typeface="黑体" panose="02010609060101010101" charset="-122"/>
                <a:cs typeface="黑体" panose="02010609060101010101" charset="-122"/>
              </a:rPr>
              <a:t>莫益萌</a:t>
            </a:r>
            <a:r>
              <a:rPr dirty="0">
                <a:solidFill>
                  <a:schemeClr val="accent6"/>
                </a:solidFill>
                <a:latin typeface="黑体" panose="02010609060101010101" charset="-122"/>
                <a:ea typeface="黑体" panose="02010609060101010101" charset="-122"/>
                <a:cs typeface="黑体" panose="02010609060101010101" charset="-122"/>
              </a:rPr>
              <a:t> </a:t>
            </a:r>
            <a:r>
              <a:rPr dirty="0" err="1">
                <a:solidFill>
                  <a:schemeClr val="accent6"/>
                </a:solidFill>
                <a:latin typeface="黑体" panose="02010609060101010101" charset="-122"/>
                <a:ea typeface="黑体" panose="02010609060101010101" charset="-122"/>
                <a:cs typeface="黑体" panose="02010609060101010101" charset="-122"/>
              </a:rPr>
              <a:t>马威</a:t>
            </a:r>
            <a:endParaRPr dirty="0">
              <a:solidFill>
                <a:schemeClr val="accent6"/>
              </a:solidFill>
              <a:latin typeface="黑体" panose="02010609060101010101" charset="-122"/>
              <a:ea typeface="黑体" panose="02010609060101010101" charset="-122"/>
              <a:cs typeface="黑体" panose="02010609060101010101" charset="-122"/>
            </a:endParaRPr>
          </a:p>
        </p:txBody>
      </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grpSp>
      <p:grpSp>
        <p:nvGrpSpPr>
          <p:cNvPr id="60" name="组合 59"/>
          <p:cNvGrpSpPr/>
          <p:nvPr/>
        </p:nvGrpSpPr>
        <p:grpSpPr>
          <a:xfrm>
            <a:off x="1141730" y="5473700"/>
            <a:ext cx="2091690" cy="447040"/>
            <a:chOff x="1357" y="9174"/>
            <a:chExt cx="3294" cy="704"/>
          </a:xfrm>
        </p:grpSpPr>
        <p:grpSp>
          <p:nvGrpSpPr>
            <p:cNvPr id="61" name="组合 60"/>
            <p:cNvGrpSpPr/>
            <p:nvPr/>
          </p:nvGrpSpPr>
          <p:grpSpPr>
            <a:xfrm>
              <a:off x="1357" y="9176"/>
              <a:ext cx="3294" cy="702"/>
              <a:chOff x="1625" y="7751"/>
              <a:chExt cx="3294" cy="702"/>
            </a:xfrm>
          </p:grpSpPr>
          <p:sp>
            <p:nvSpPr>
              <p:cNvPr id="62" name="文本框 61"/>
              <p:cNvSpPr txBox="1"/>
              <p:nvPr/>
            </p:nvSpPr>
            <p:spPr>
              <a:xfrm>
                <a:off x="1625" y="7836"/>
                <a:ext cx="2772" cy="531"/>
              </a:xfrm>
              <a:prstGeom prst="rect">
                <a:avLst/>
              </a:prstGeom>
              <a:noFill/>
            </p:spPr>
            <p:txBody>
              <a:bodyPr wrap="square" rtlCol="0" anchor="ctr" anchorCtr="0">
                <a:spAutoFit/>
              </a:bodyPr>
              <a:lstStyle/>
              <a:p>
                <a:pPr algn="ctr" fontAlgn="ctr">
                  <a:lnSpc>
                    <a:spcPct val="100000"/>
                  </a:lnSpc>
                </a:pPr>
                <a:r>
                  <a:rPr lang="en-US" altLang="zh-CN" sz="1600" b="1" dirty="0">
                    <a:solidFill>
                      <a:schemeClr val="bg1"/>
                    </a:solidFill>
                    <a:latin typeface="黑体" panose="02010609060101010101" charset="-122"/>
                    <a:ea typeface="黑体" panose="02010609060101010101" charset="-122"/>
                    <a:cs typeface="MiSans" panose="00000500000000000000" charset="-122"/>
                  </a:rPr>
                  <a:t>SITP</a:t>
                </a:r>
                <a:r>
                  <a:rPr lang="zh-CN" altLang="en-US" sz="1600" b="1" dirty="0">
                    <a:solidFill>
                      <a:schemeClr val="bg1"/>
                    </a:solidFill>
                    <a:latin typeface="黑体" panose="02010609060101010101" charset="-122"/>
                    <a:ea typeface="黑体" panose="02010609060101010101" charset="-122"/>
                    <a:cs typeface="MiSans" panose="00000500000000000000" charset="-122"/>
                  </a:rPr>
                  <a:t>结题报告</a:t>
                </a:r>
                <a:endParaRPr lang="zh-CN" altLang="en-US" sz="1600" b="1" dirty="0">
                  <a:solidFill>
                    <a:schemeClr val="bg1"/>
                  </a:solidFill>
                  <a:latin typeface="黑体" panose="02010609060101010101" charset="-122"/>
                  <a:ea typeface="黑体" panose="02010609060101010101" charset="-122"/>
                  <a:cs typeface="MiSans" panose="00000500000000000000" charset="-122"/>
                </a:endParaRPr>
              </a:p>
            </p:txBody>
          </p:sp>
          <p:sp>
            <p:nvSpPr>
              <p:cNvPr id="63" name="圆角矩形 62"/>
              <p:cNvSpPr/>
              <p:nvPr/>
            </p:nvSpPr>
            <p:spPr>
              <a:xfrm>
                <a:off x="1652" y="7751"/>
                <a:ext cx="3267" cy="70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MiSans" panose="00000500000000000000" charset="-122"/>
                  <a:ea typeface="MiSans" panose="00000500000000000000" charset="-122"/>
                  <a:cs typeface="MiSans" panose="00000500000000000000" charset="-122"/>
                  <a:sym typeface="+mn-ea"/>
                </a:endParaRPr>
              </a:p>
            </p:txBody>
          </p:sp>
        </p:grpSp>
        <p:sp>
          <p:nvSpPr>
            <p:cNvPr id="67" name="椭圆 66"/>
            <p:cNvSpPr/>
            <p:nvPr/>
          </p:nvSpPr>
          <p:spPr>
            <a:xfrm>
              <a:off x="3948" y="9174"/>
              <a:ext cx="703" cy="70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iSans" panose="00000500000000000000" charset="-122"/>
                <a:ea typeface="MiSans" panose="00000500000000000000" charset="-122"/>
                <a:cs typeface="MiSans" panose="00000500000000000000" charset="-122"/>
                <a:sym typeface="+mn-ea"/>
              </a:endParaRPr>
            </a:p>
          </p:txBody>
        </p:sp>
        <p:sp>
          <p:nvSpPr>
            <p:cNvPr id="68" name="等腰三角形 67"/>
            <p:cNvSpPr/>
            <p:nvPr/>
          </p:nvSpPr>
          <p:spPr>
            <a:xfrm rot="5400000">
              <a:off x="4186" y="9456"/>
              <a:ext cx="260" cy="1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panose="00000500000000000000" charset="-122"/>
                  <a:ea typeface="MiSans" panose="00000500000000000000" charset="-122"/>
                  <a:cs typeface="MiSans" panose="00000500000000000000" charset="-122"/>
                </a:rPr>
                <a:t> </a:t>
              </a:r>
              <a:endParaRPr lang="en-US" altLang="zh-CN">
                <a:latin typeface="MiSans" panose="00000500000000000000" charset="-122"/>
                <a:ea typeface="MiSans" panose="00000500000000000000" charset="-122"/>
                <a:cs typeface="MiSans" panose="00000500000000000000" charset="-122"/>
              </a:endParaRPr>
            </a:p>
          </p:txBody>
        </p:sp>
      </p:grpSp>
      <p:sp>
        <p:nvSpPr>
          <p:cNvPr id="73" name="矩形 72"/>
          <p:cNvSpPr/>
          <p:nvPr/>
        </p:nvSpPr>
        <p:spPr>
          <a:xfrm>
            <a:off x="10719435" y="6452235"/>
            <a:ext cx="1472565" cy="403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91235" y="1900873"/>
            <a:ext cx="7992110" cy="1322070"/>
          </a:xfrm>
          <a:prstGeom prst="rect">
            <a:avLst/>
          </a:prstGeom>
          <a:noFill/>
        </p:spPr>
        <p:txBody>
          <a:bodyPr wrap="square" rtlCol="0" anchor="ctr" anchorCtr="0">
            <a:spAutoFit/>
          </a:bodyPr>
          <a:lstStyle/>
          <a:p>
            <a:pPr fontAlgn="ctr">
              <a:lnSpc>
                <a:spcPct val="100000"/>
              </a:lnSpc>
            </a:pPr>
            <a:r>
              <a:rPr lang="en-US" altLang="zh-CN" sz="8000" dirty="0" err="1">
                <a:solidFill>
                  <a:schemeClr val="bg1">
                    <a:alpha val="53000"/>
                  </a:schemeClr>
                </a:solidFill>
                <a:latin typeface="黑体" panose="02010609060101010101" charset="-122"/>
                <a:ea typeface="黑体" panose="02010609060101010101" charset="-122"/>
                <a:cs typeface="MiSans" panose="00000500000000000000" charset="-122"/>
              </a:rPr>
              <a:t>HeartWave</a:t>
            </a:r>
            <a:endParaRPr lang="en-US" altLang="zh-CN" sz="8000" dirty="0">
              <a:solidFill>
                <a:schemeClr val="bg1">
                  <a:alpha val="53000"/>
                </a:schemeClr>
              </a:solidFill>
              <a:latin typeface="黑体" panose="02010609060101010101" charset="-122"/>
              <a:ea typeface="黑体" panose="02010609060101010101" charset="-122"/>
              <a:cs typeface="MiSans" panose="00000500000000000000" charset="-122"/>
            </a:endParaRPr>
          </a:p>
        </p:txBody>
      </p:sp>
      <p:sp>
        <p:nvSpPr>
          <p:cNvPr id="4" name="文本框 3"/>
          <p:cNvSpPr txBox="1"/>
          <p:nvPr/>
        </p:nvSpPr>
        <p:spPr>
          <a:xfrm>
            <a:off x="9172575" y="5801360"/>
            <a:ext cx="3408045" cy="368300"/>
          </a:xfrm>
          <a:prstGeom prst="rect">
            <a:avLst/>
          </a:prstGeom>
          <a:noFill/>
        </p:spPr>
        <p:txBody>
          <a:bodyPr wrap="square" rtlCol="0" anchor="ctr" anchorCtr="0">
            <a:spAutoFit/>
          </a:bodyPr>
          <a:lstStyle/>
          <a:p>
            <a:pPr lvl="0" algn="l" fontAlgn="ctr">
              <a:lnSpc>
                <a:spcPct val="150000"/>
              </a:lnSpc>
            </a:pPr>
            <a:r>
              <a:rPr lang="zh-CN" altLang="en-US" sz="1200" dirty="0">
                <a:solidFill>
                  <a:schemeClr val="bg1">
                    <a:alpha val="80000"/>
                  </a:schemeClr>
                </a:solidFill>
                <a:latin typeface="黑体" panose="02010609060101010101" charset="-122"/>
                <a:ea typeface="黑体" panose="02010609060101010101" charset="-122"/>
                <a:cs typeface="黑体" panose="02010609060101010101" charset="-122"/>
                <a:sym typeface="+mn-ea"/>
              </a:rPr>
              <a:t>演讲时间：</a:t>
            </a:r>
            <a:r>
              <a:rPr lang="en-US" altLang="zh-CN" sz="1200" dirty="0">
                <a:solidFill>
                  <a:schemeClr val="bg1">
                    <a:alpha val="80000"/>
                  </a:schemeClr>
                </a:solidFill>
                <a:latin typeface="黑体" panose="02010609060101010101" charset="-122"/>
                <a:ea typeface="黑体" panose="02010609060101010101" charset="-122"/>
                <a:cs typeface="黑体" panose="02010609060101010101" charset="-122"/>
                <a:sym typeface="+mn-ea"/>
              </a:rPr>
              <a:t>2025</a:t>
            </a:r>
            <a:r>
              <a:rPr lang="zh-CN" altLang="en-US" sz="1200" dirty="0">
                <a:solidFill>
                  <a:schemeClr val="bg1">
                    <a:alpha val="80000"/>
                  </a:schemeClr>
                </a:solidFill>
                <a:latin typeface="黑体" panose="02010609060101010101" charset="-122"/>
                <a:ea typeface="黑体" panose="02010609060101010101" charset="-122"/>
                <a:cs typeface="黑体" panose="02010609060101010101" charset="-122"/>
                <a:sym typeface="+mn-ea"/>
              </a:rPr>
              <a:t>年</a:t>
            </a:r>
            <a:r>
              <a:rPr lang="en-US" altLang="zh-CN" sz="1200" dirty="0">
                <a:solidFill>
                  <a:schemeClr val="bg1">
                    <a:alpha val="80000"/>
                  </a:schemeClr>
                </a:solidFill>
                <a:latin typeface="黑体" panose="02010609060101010101" charset="-122"/>
                <a:ea typeface="黑体" panose="02010609060101010101" charset="-122"/>
                <a:cs typeface="黑体" panose="02010609060101010101" charset="-122"/>
                <a:sym typeface="+mn-ea"/>
              </a:rPr>
              <a:t>03</a:t>
            </a:r>
            <a:r>
              <a:rPr lang="zh-CN" altLang="en-US" sz="1200" dirty="0">
                <a:solidFill>
                  <a:schemeClr val="bg1">
                    <a:alpha val="80000"/>
                  </a:schemeClr>
                </a:solidFill>
                <a:latin typeface="黑体" panose="02010609060101010101" charset="-122"/>
                <a:ea typeface="黑体" panose="02010609060101010101" charset="-122"/>
                <a:cs typeface="黑体" panose="02010609060101010101" charset="-122"/>
                <a:sym typeface="+mn-ea"/>
              </a:rPr>
              <a:t>月</a:t>
            </a:r>
            <a:r>
              <a:rPr lang="en-US" altLang="zh-CN" sz="1200" dirty="0">
                <a:solidFill>
                  <a:schemeClr val="bg1">
                    <a:alpha val="80000"/>
                  </a:schemeClr>
                </a:solidFill>
                <a:latin typeface="黑体" panose="02010609060101010101" charset="-122"/>
                <a:ea typeface="黑体" panose="02010609060101010101" charset="-122"/>
                <a:cs typeface="黑体" panose="02010609060101010101" charset="-122"/>
                <a:sym typeface="+mn-ea"/>
              </a:rPr>
              <a:t>25</a:t>
            </a:r>
            <a:r>
              <a:rPr lang="zh-CN" altLang="en-US" sz="1200" dirty="0">
                <a:solidFill>
                  <a:schemeClr val="bg1">
                    <a:alpha val="80000"/>
                  </a:schemeClr>
                </a:solidFill>
                <a:latin typeface="黑体" panose="02010609060101010101" charset="-122"/>
                <a:ea typeface="黑体" panose="02010609060101010101" charset="-122"/>
                <a:cs typeface="黑体" panose="02010609060101010101" charset="-122"/>
                <a:sym typeface="+mn-ea"/>
              </a:rPr>
              <a:t>日</a:t>
            </a:r>
            <a:r>
              <a:rPr lang="en-US" altLang="zh-CN" sz="1200" dirty="0">
                <a:solidFill>
                  <a:schemeClr val="bg1">
                    <a:alpha val="80000"/>
                  </a:schemeClr>
                </a:solidFill>
                <a:latin typeface="黑体" panose="02010609060101010101" charset="-122"/>
                <a:ea typeface="黑体" panose="02010609060101010101" charset="-122"/>
                <a:cs typeface="黑体" panose="02010609060101010101" charset="-122"/>
                <a:sym typeface="+mn-ea"/>
              </a:rPr>
              <a:t>      </a:t>
            </a:r>
            <a:endParaRPr lang="zh-CN" altLang="en-US" sz="1200" dirty="0">
              <a:solidFill>
                <a:schemeClr val="bg1">
                  <a:alpha val="80000"/>
                </a:schemeClr>
              </a:solidFill>
              <a:latin typeface="黑体" panose="02010609060101010101" charset="-122"/>
              <a:ea typeface="黑体" panose="02010609060101010101" charset="-122"/>
              <a:cs typeface="黑体" panose="02010609060101010101" charset="-122"/>
              <a:sym typeface="+mn-ea"/>
            </a:endParaRPr>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0" name="组合 249"/>
          <p:cNvGrpSpPr/>
          <p:nvPr/>
        </p:nvGrpSpPr>
        <p:grpSpPr>
          <a:xfrm>
            <a:off x="525780" y="511176"/>
            <a:ext cx="6199505" cy="830580"/>
            <a:chOff x="1593" y="3850"/>
            <a:chExt cx="9763" cy="1308"/>
          </a:xfrm>
        </p:grpSpPr>
        <p:sp>
          <p:nvSpPr>
            <p:cNvPr id="251" name="矩形 250"/>
            <p:cNvSpPr/>
            <p:nvPr/>
          </p:nvSpPr>
          <p:spPr>
            <a:xfrm>
              <a:off x="2694" y="3850"/>
              <a:ext cx="8662" cy="1308"/>
            </a:xfrm>
            <a:prstGeom prst="rect">
              <a:avLst/>
            </a:prstGeom>
            <a:noFill/>
          </p:spPr>
          <p:txBody>
            <a:bodyPr wrap="square" rtlCol="0" anchor="ctr" anchorCtr="0"/>
            <a:lstStyle/>
            <a:p>
              <a:pPr algn="l"/>
              <a:r>
                <a:rPr lang="zh-CN" altLang="en-US" sz="3200" b="1" dirty="0">
                  <a:solidFill>
                    <a:schemeClr val="bg1"/>
                  </a:solidFill>
                  <a:effectLst/>
                  <a:latin typeface="Heiti SC Medium" panose="02000000000000000000" charset="-122"/>
                  <a:ea typeface="Heiti SC Medium" panose="02000000000000000000" charset="-122"/>
                  <a:cs typeface="Heiti SC Medium" panose="02000000000000000000" charset="-122"/>
                </a:rPr>
                <a:t>项目优化</a:t>
              </a:r>
              <a:r>
                <a:rPr lang="en-US" altLang="zh-CN" sz="3200" b="1" dirty="0">
                  <a:solidFill>
                    <a:schemeClr val="bg1"/>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a:t>
              </a:r>
              <a:r>
                <a:rPr lang="en-US" altLang="zh-CN"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非功能性优化</a:t>
              </a:r>
              <a:endPar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endParaRPr>
            </a:p>
          </p:txBody>
        </p: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02</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525780" y="1341755"/>
            <a:ext cx="4289425" cy="460375"/>
          </a:xfrm>
          <a:prstGeom prst="rect">
            <a:avLst/>
          </a:prstGeom>
          <a:noFill/>
        </p:spPr>
        <p:txBody>
          <a:bodyPr wrap="square" rtlCol="0">
            <a:spAutoFit/>
          </a:bodyPr>
          <a:lstStyle/>
          <a:p>
            <a:r>
              <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rPr>
              <a:t>增强系统的用户账户安全性</a:t>
            </a:r>
            <a:endPar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endParaRPr>
          </a:p>
        </p:txBody>
      </p:sp>
      <p:sp>
        <p:nvSpPr>
          <p:cNvPr id="5" name="文本框 4"/>
          <p:cNvSpPr txBox="1"/>
          <p:nvPr/>
        </p:nvSpPr>
        <p:spPr>
          <a:xfrm>
            <a:off x="466725" y="1894840"/>
            <a:ext cx="10559415" cy="627745"/>
          </a:xfrm>
          <a:prstGeom prst="roundRect">
            <a:avLst/>
          </a:prstGeom>
          <a:solidFill>
            <a:schemeClr val="accent1">
              <a:lumMod val="60000"/>
              <a:lumOff val="40000"/>
            </a:schemeClr>
          </a:solidFill>
        </p:spPr>
        <p:txBody>
          <a:bodyPr wrap="square" rtlCol="0" anchor="t">
            <a:spAutoFit/>
          </a:bodyPr>
          <a:lstStyle/>
          <a:p>
            <a:r>
              <a:rPr sz="1600">
                <a:solidFill>
                  <a:schemeClr val="bg1"/>
                </a:solidFill>
                <a:latin typeface="Heiti SC Light" panose="02000000000000000000" charset="-122"/>
                <a:ea typeface="Heiti SC Light" panose="02000000000000000000" charset="-122"/>
              </a:rPr>
              <a:t>用户密码是保护用户账户安全的第一道防线。如果密码被泄露或破解，用户的个人信息和隐私将面临极大的风险。因此，保护用户密码的安全对于维护整个系统的安全性至关重要</a:t>
            </a:r>
            <a:endParaRPr sz="1600">
              <a:solidFill>
                <a:schemeClr val="bg1"/>
              </a:solidFill>
              <a:latin typeface="Heiti SC Light" panose="02000000000000000000" charset="-122"/>
              <a:ea typeface="Heiti SC Light" panose="02000000000000000000" charset="-122"/>
            </a:endParaRPr>
          </a:p>
        </p:txBody>
      </p:sp>
      <p:sp>
        <p:nvSpPr>
          <p:cNvPr id="15" name="文本框 14"/>
          <p:cNvSpPr txBox="1"/>
          <p:nvPr/>
        </p:nvSpPr>
        <p:spPr>
          <a:xfrm>
            <a:off x="7256145" y="2612390"/>
            <a:ext cx="4636135" cy="3423144"/>
          </a:xfrm>
          <a:prstGeom prst="roundRect">
            <a:avLst>
              <a:gd name="adj" fmla="val 5459"/>
            </a:avLst>
          </a:prstGeom>
          <a:noFill/>
          <a:ln w="12700">
            <a:solidFill>
              <a:schemeClr val="bg1"/>
            </a:solidFill>
            <a:prstDash val="dash"/>
          </a:ln>
        </p:spPr>
        <p:txBody>
          <a:bodyPr wrap="square" rtlCol="0" anchor="t">
            <a:spAutoFit/>
          </a:bodyPr>
          <a:lstStyle/>
          <a:p>
            <a:r>
              <a:rPr lang="zh-CN" altLang="en-US" sz="1600" b="1">
                <a:solidFill>
                  <a:schemeClr val="bg1"/>
                </a:solidFill>
                <a:latin typeface="Heiti SC Medium" panose="02000000000000000000" charset="-122"/>
                <a:ea typeface="Heiti SC Medium" panose="02000000000000000000" charset="-122"/>
                <a:cs typeface="Heiti SC Medium" panose="02000000000000000000" charset="-122"/>
              </a:rPr>
              <a:t>引入了基于Jasypt库的强密码加密机制，使用</a:t>
            </a:r>
            <a:r>
              <a:rPr lang="zh-CN" altLang="en-US" sz="1600" b="1">
                <a:solidFill>
                  <a:srgbClr val="FFC000"/>
                </a:solidFill>
                <a:latin typeface="Heiti SC Medium" panose="02000000000000000000" charset="-122"/>
                <a:ea typeface="Heiti SC Medium" panose="02000000000000000000" charset="-122"/>
                <a:cs typeface="Heiti SC Medium" panose="02000000000000000000" charset="-122"/>
              </a:rPr>
              <a:t>StandardPBEStringEncryptor</a:t>
            </a:r>
            <a:r>
              <a:rPr lang="zh-CN" altLang="en-US" sz="1600" b="1">
                <a:solidFill>
                  <a:schemeClr val="bg1"/>
                </a:solidFill>
                <a:latin typeface="Heiti SC Medium" panose="02000000000000000000" charset="-122"/>
                <a:ea typeface="Heiti SC Medium" panose="02000000000000000000" charset="-122"/>
                <a:cs typeface="Heiti SC Medium" panose="02000000000000000000" charset="-122"/>
              </a:rPr>
              <a:t>对用户密码进行加密处理。</a:t>
            </a:r>
            <a:endParaRPr lang="zh-CN" altLang="en-US" sz="1600" b="1">
              <a:solidFill>
                <a:schemeClr val="bg1"/>
              </a:solidFill>
              <a:latin typeface="Heiti SC Medium" panose="02000000000000000000" charset="-122"/>
              <a:ea typeface="Heiti SC Medium" panose="02000000000000000000" charset="-122"/>
              <a:cs typeface="Heiti SC Medium" panose="02000000000000000000" charset="-122"/>
            </a:endParaRPr>
          </a:p>
          <a:p>
            <a:r>
              <a:rPr lang="zh-CN" altLang="en-US" sz="1600" b="1">
                <a:solidFill>
                  <a:schemeClr val="bg1"/>
                </a:solidFill>
                <a:latin typeface="Heiti SC Medium" panose="02000000000000000000" charset="-122"/>
                <a:ea typeface="Heiti SC Medium" panose="02000000000000000000" charset="-122"/>
                <a:cs typeface="Heiti SC Medium" panose="02000000000000000000" charset="-122"/>
              </a:rPr>
              <a:t>这种加密方法不仅保证了密码在数据库中的安全存储，而且通过增强机制，为每个用户密码生成独特的加密结果，大大增加了密码破解的难度。</a:t>
            </a:r>
            <a:endParaRPr lang="zh-CN" altLang="en-US" sz="1600" b="1">
              <a:solidFill>
                <a:schemeClr val="bg1"/>
              </a:solidFill>
              <a:latin typeface="Heiti SC Medium" panose="02000000000000000000" charset="-122"/>
              <a:ea typeface="Heiti SC Medium" panose="02000000000000000000" charset="-122"/>
              <a:cs typeface="Heiti SC Medium" panose="02000000000000000000" charset="-122"/>
            </a:endParaRPr>
          </a:p>
          <a:p>
            <a:r>
              <a:rPr lang="zh-CN" altLang="en-US" sz="1600" b="1">
                <a:solidFill>
                  <a:schemeClr val="bg1"/>
                </a:solidFill>
                <a:latin typeface="Heiti SC Medium" panose="02000000000000000000" charset="-122"/>
                <a:ea typeface="Heiti SC Medium" panose="02000000000000000000" charset="-122"/>
                <a:cs typeface="Heiti SC Medium" panose="02000000000000000000" charset="-122"/>
              </a:rPr>
              <a:t>对密码的加密和验证过程进行了严格的安全管理。在用户注册或更改密码时，系统会自动加密密码，确保只有加密后的密码被存储。在用户登录验证时，我们通过encryptPassword方法加密输入的密码，并与数据库中存储的加密密码进行比对，从而验证用户身份。这一过程有效地防止了密码在传输过程中被截获的风险。</a:t>
            </a:r>
            <a:endParaRPr lang="zh-CN" altLang="en-US" sz="1600" b="1">
              <a:solidFill>
                <a:schemeClr val="bg1"/>
              </a:solidFill>
              <a:latin typeface="Heiti SC Medium" panose="02000000000000000000" charset="-122"/>
              <a:ea typeface="Heiti SC Medium" panose="02000000000000000000" charset="-122"/>
              <a:cs typeface="Heiti SC Medium" panose="02000000000000000000" charset="-122"/>
            </a:endParaRPr>
          </a:p>
        </p:txBody>
      </p:sp>
      <p:pic>
        <p:nvPicPr>
          <p:cNvPr id="6" name="图片 5"/>
          <p:cNvPicPr>
            <a:picLocks noChangeAspect="1"/>
          </p:cNvPicPr>
          <p:nvPr>
            <p:custDataLst>
              <p:tags r:id="rId6"/>
            </p:custDataLst>
          </p:nvPr>
        </p:nvPicPr>
        <p:blipFill>
          <a:blip r:embed="rId7"/>
          <a:stretch>
            <a:fillRect/>
          </a:stretch>
        </p:blipFill>
        <p:spPr>
          <a:xfrm>
            <a:off x="466725" y="2615565"/>
            <a:ext cx="6639560" cy="3958590"/>
          </a:xfrm>
          <a:prstGeom prst="rect">
            <a:avLst/>
          </a:prstGeom>
        </p:spPr>
      </p:pic>
      <p:cxnSp>
        <p:nvCxnSpPr>
          <p:cNvPr id="7" name="直接箭头连接符 6"/>
          <p:cNvCxnSpPr/>
          <p:nvPr/>
        </p:nvCxnSpPr>
        <p:spPr>
          <a:xfrm>
            <a:off x="6725285" y="916941"/>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Tree>
    <p:custDataLst>
      <p:tags r:id="rId8"/>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0" name="组合 249"/>
          <p:cNvGrpSpPr/>
          <p:nvPr/>
        </p:nvGrpSpPr>
        <p:grpSpPr>
          <a:xfrm>
            <a:off x="525780" y="511176"/>
            <a:ext cx="6664325" cy="830580"/>
            <a:chOff x="1593" y="3850"/>
            <a:chExt cx="10495" cy="1308"/>
          </a:xfrm>
        </p:grpSpPr>
        <p:sp>
          <p:nvSpPr>
            <p:cNvPr id="251" name="矩形 250"/>
            <p:cNvSpPr/>
            <p:nvPr/>
          </p:nvSpPr>
          <p:spPr>
            <a:xfrm>
              <a:off x="2694" y="3850"/>
              <a:ext cx="8352" cy="1308"/>
            </a:xfrm>
            <a:prstGeom prst="rect">
              <a:avLst/>
            </a:prstGeom>
            <a:noFill/>
          </p:spPr>
          <p:txBody>
            <a:bodyPr wrap="square" rtlCol="0" anchor="ctr" anchorCtr="0"/>
            <a:lstStyle/>
            <a:p>
              <a:pPr algn="l"/>
              <a:r>
                <a:rPr lang="zh-CN" altLang="en-US" sz="3200" b="1" dirty="0">
                  <a:solidFill>
                    <a:schemeClr val="bg1"/>
                  </a:solidFill>
                  <a:effectLst/>
                  <a:latin typeface="Heiti SC Medium" panose="02000000000000000000" charset="-122"/>
                  <a:ea typeface="Heiti SC Medium" panose="02000000000000000000" charset="-122"/>
                  <a:cs typeface="Heiti SC Medium" panose="02000000000000000000" charset="-122"/>
                </a:rPr>
                <a:t>项目优化</a:t>
              </a:r>
              <a:r>
                <a:rPr lang="en-US" altLang="zh-CN" sz="3200" b="1" dirty="0">
                  <a:solidFill>
                    <a:schemeClr val="bg1"/>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a:t>
              </a:r>
              <a:r>
                <a:rPr lang="en-US" altLang="zh-CN"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 AI</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部分优化</a:t>
              </a:r>
              <a:endPar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endParaRPr>
            </a:p>
          </p:txBody>
        </p:sp>
        <p:cxnSp>
          <p:nvCxnSpPr>
            <p:cNvPr id="252" name="直接箭头连接符 251"/>
            <p:cNvCxnSpPr/>
            <p:nvPr/>
          </p:nvCxnSpPr>
          <p:spPr>
            <a:xfrm>
              <a:off x="10358"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02</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525780" y="1341755"/>
            <a:ext cx="8385175" cy="460375"/>
          </a:xfrm>
          <a:prstGeom prst="rect">
            <a:avLst/>
          </a:prstGeom>
          <a:noFill/>
        </p:spPr>
        <p:txBody>
          <a:bodyPr wrap="square" rtlCol="0">
            <a:spAutoFit/>
          </a:bodyPr>
          <a:lstStyle/>
          <a:p>
            <a:r>
              <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rPr>
              <a:t>音乐情绪识别模型准确度提升——扩大数据集的质量与规模</a:t>
            </a:r>
            <a:endPar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endParaRPr>
          </a:p>
        </p:txBody>
      </p:sp>
      <p:sp>
        <p:nvSpPr>
          <p:cNvPr id="5" name="文本框 4"/>
          <p:cNvSpPr txBox="1"/>
          <p:nvPr/>
        </p:nvSpPr>
        <p:spPr>
          <a:xfrm>
            <a:off x="525780" y="1990090"/>
            <a:ext cx="3228975" cy="1192777"/>
          </a:xfrm>
          <a:prstGeom prst="roundRect">
            <a:avLst/>
          </a:prstGeom>
          <a:solidFill>
            <a:schemeClr val="accent1">
              <a:lumMod val="60000"/>
              <a:lumOff val="40000"/>
            </a:schemeClr>
          </a:solidFill>
        </p:spPr>
        <p:txBody>
          <a:bodyPr wrap="square" rtlCol="0" anchor="t">
            <a:spAutoFit/>
          </a:bodyPr>
          <a:lstStyle/>
          <a:p>
            <a:r>
              <a:rPr sz="1600">
                <a:solidFill>
                  <a:schemeClr val="bg1"/>
                </a:solidFill>
                <a:latin typeface="Heiti SC Light" panose="02000000000000000000" charset="-122"/>
                <a:ea typeface="Heiti SC Light" panose="02000000000000000000" charset="-122"/>
              </a:rPr>
              <a:t>对于aggressive以及happy的情绪界定不够准确</a:t>
            </a:r>
            <a:r>
              <a:rPr lang="zh-CN" sz="1600">
                <a:solidFill>
                  <a:schemeClr val="bg1"/>
                </a:solidFill>
                <a:latin typeface="Heiti SC Light" panose="02000000000000000000" charset="-122"/>
                <a:ea typeface="Heiti SC Light" panose="02000000000000000000" charset="-122"/>
              </a:rPr>
              <a:t>，导致</a:t>
            </a:r>
            <a:r>
              <a:rPr lang="en-US" altLang="zh-CN" sz="1600">
                <a:solidFill>
                  <a:schemeClr val="bg1"/>
                </a:solidFill>
                <a:latin typeface="Heiti SC Light" panose="02000000000000000000" charset="-122"/>
                <a:ea typeface="Heiti SC Light" panose="02000000000000000000" charset="-122"/>
              </a:rPr>
              <a:t>aggressive</a:t>
            </a:r>
            <a:r>
              <a:rPr lang="zh-CN" altLang="en-US" sz="1600">
                <a:solidFill>
                  <a:schemeClr val="bg1"/>
                </a:solidFill>
                <a:latin typeface="Heiti SC Light" panose="02000000000000000000" charset="-122"/>
                <a:ea typeface="Heiti SC Light" panose="02000000000000000000" charset="-122"/>
              </a:rPr>
              <a:t>的歌和</a:t>
            </a:r>
            <a:r>
              <a:rPr lang="en-US" altLang="zh-CN" sz="1600">
                <a:solidFill>
                  <a:schemeClr val="bg1"/>
                </a:solidFill>
                <a:latin typeface="Heiti SC Light" panose="02000000000000000000" charset="-122"/>
                <a:ea typeface="Heiti SC Light" panose="02000000000000000000" charset="-122"/>
              </a:rPr>
              <a:t>happy</a:t>
            </a:r>
            <a:r>
              <a:rPr lang="zh-CN" altLang="en-US" sz="1600">
                <a:solidFill>
                  <a:schemeClr val="bg1"/>
                </a:solidFill>
                <a:latin typeface="Heiti SC Light" panose="02000000000000000000" charset="-122"/>
                <a:ea typeface="Heiti SC Light" panose="02000000000000000000" charset="-122"/>
              </a:rPr>
              <a:t>的歌经常发生识别混淆。</a:t>
            </a:r>
            <a:endParaRPr lang="zh-CN" altLang="en-US" sz="1600">
              <a:solidFill>
                <a:schemeClr val="bg1"/>
              </a:solidFill>
              <a:latin typeface="Heiti SC Light" panose="02000000000000000000" charset="-122"/>
              <a:ea typeface="Heiti SC Light" panose="02000000000000000000" charset="-122"/>
            </a:endParaRPr>
          </a:p>
        </p:txBody>
      </p:sp>
      <p:sp>
        <p:nvSpPr>
          <p:cNvPr id="8" name="文本框 7"/>
          <p:cNvSpPr txBox="1"/>
          <p:nvPr>
            <p:custDataLst>
              <p:tags r:id="rId6"/>
            </p:custDataLst>
          </p:nvPr>
        </p:nvSpPr>
        <p:spPr>
          <a:xfrm>
            <a:off x="4564380" y="1990090"/>
            <a:ext cx="6188075" cy="1192779"/>
          </a:xfrm>
          <a:prstGeom prst="roundRect">
            <a:avLst/>
          </a:prstGeom>
          <a:solidFill>
            <a:schemeClr val="accent1">
              <a:lumMod val="60000"/>
              <a:lumOff val="40000"/>
            </a:schemeClr>
          </a:solidFill>
        </p:spPr>
        <p:txBody>
          <a:bodyPr wrap="square" rtlCol="0" anchor="t">
            <a:spAutoFit/>
          </a:bodyPr>
          <a:lstStyle/>
          <a:p>
            <a:r>
              <a:rPr sz="1600">
                <a:solidFill>
                  <a:schemeClr val="bg1"/>
                </a:solidFill>
                <a:latin typeface="Heiti SC Light" panose="02000000000000000000" charset="-122"/>
                <a:ea typeface="Heiti SC Light" panose="02000000000000000000" charset="-122"/>
              </a:rPr>
              <a:t>重新对happy以及aggressive的歌曲的情绪进行了界定，将整体感觉更偏向于</a:t>
            </a:r>
            <a:r>
              <a:rPr sz="1600">
                <a:solidFill>
                  <a:srgbClr val="FF0000"/>
                </a:solidFill>
                <a:latin typeface="Heiti SC Light" panose="02000000000000000000" charset="-122"/>
                <a:ea typeface="Heiti SC Light" panose="02000000000000000000" charset="-122"/>
              </a:rPr>
              <a:t>《宁夏》</a:t>
            </a:r>
            <a:r>
              <a:rPr sz="1600">
                <a:solidFill>
                  <a:schemeClr val="bg1"/>
                </a:solidFill>
                <a:latin typeface="Heiti SC Light" panose="02000000000000000000" charset="-122"/>
                <a:ea typeface="Heiti SC Light" panose="02000000000000000000" charset="-122"/>
              </a:rPr>
              <a:t>这样清新欢快的歌曲定义为</a:t>
            </a:r>
            <a:r>
              <a:rPr sz="1600">
                <a:solidFill>
                  <a:srgbClr val="FF0000"/>
                </a:solidFill>
                <a:latin typeface="Heiti SC Light" panose="02000000000000000000" charset="-122"/>
                <a:ea typeface="Heiti SC Light" panose="02000000000000000000" charset="-122"/>
                <a:sym typeface="+mn-ea"/>
              </a:rPr>
              <a:t>happy</a:t>
            </a:r>
            <a:r>
              <a:rPr sz="1600">
                <a:solidFill>
                  <a:schemeClr val="bg1"/>
                </a:solidFill>
                <a:latin typeface="Heiti SC Light" panose="02000000000000000000" charset="-122"/>
                <a:ea typeface="Heiti SC Light" panose="02000000000000000000" charset="-122"/>
              </a:rPr>
              <a:t>，而类似于</a:t>
            </a:r>
            <a:r>
              <a:rPr sz="1600">
                <a:solidFill>
                  <a:srgbClr val="FF0000"/>
                </a:solidFill>
                <a:latin typeface="Heiti SC Light" panose="02000000000000000000" charset="-122"/>
                <a:ea typeface="Heiti SC Light" panose="02000000000000000000" charset="-122"/>
              </a:rPr>
              <a:t>《多索雷斯假日》</a:t>
            </a:r>
            <a:r>
              <a:rPr sz="1600">
                <a:solidFill>
                  <a:schemeClr val="bg1"/>
                </a:solidFill>
                <a:latin typeface="Heiti SC Light" panose="02000000000000000000" charset="-122"/>
                <a:ea typeface="Heiti SC Light" panose="02000000000000000000" charset="-122"/>
              </a:rPr>
              <a:t>这样的欢快但是节奏冲击力强的歌曲我们则倾向于将其归类为</a:t>
            </a:r>
            <a:r>
              <a:rPr sz="1600">
                <a:solidFill>
                  <a:srgbClr val="FF0000"/>
                </a:solidFill>
                <a:latin typeface="Heiti SC Light" panose="02000000000000000000" charset="-122"/>
                <a:ea typeface="Heiti SC Light" panose="02000000000000000000" charset="-122"/>
              </a:rPr>
              <a:t>aggressive</a:t>
            </a:r>
            <a:r>
              <a:rPr sz="1600">
                <a:solidFill>
                  <a:schemeClr val="bg1"/>
                </a:solidFill>
                <a:latin typeface="Heiti SC Light" panose="02000000000000000000" charset="-122"/>
                <a:ea typeface="Heiti SC Light" panose="02000000000000000000" charset="-122"/>
              </a:rPr>
              <a:t>而不是happy。</a:t>
            </a:r>
            <a:endParaRPr sz="1600">
              <a:solidFill>
                <a:schemeClr val="bg1"/>
              </a:solidFill>
              <a:latin typeface="Heiti SC Light" panose="02000000000000000000" charset="-122"/>
              <a:ea typeface="Heiti SC Light" panose="02000000000000000000" charset="-122"/>
            </a:endParaRPr>
          </a:p>
        </p:txBody>
      </p:sp>
      <p:sp>
        <p:nvSpPr>
          <p:cNvPr id="9" name="右箭头 8"/>
          <p:cNvSpPr/>
          <p:nvPr/>
        </p:nvSpPr>
        <p:spPr>
          <a:xfrm>
            <a:off x="3681730" y="2324735"/>
            <a:ext cx="993775" cy="522605"/>
          </a:xfrm>
          <a:prstGeom prst="rightArrow">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7"/>
            </p:custDataLst>
          </p:nvPr>
        </p:nvSpPr>
        <p:spPr>
          <a:xfrm>
            <a:off x="525780" y="3701415"/>
            <a:ext cx="3228975" cy="1120613"/>
          </a:xfrm>
          <a:prstGeom prst="roundRect">
            <a:avLst/>
          </a:prstGeom>
          <a:solidFill>
            <a:schemeClr val="accent1">
              <a:lumMod val="60000"/>
              <a:lumOff val="40000"/>
            </a:schemeClr>
          </a:solidFill>
        </p:spPr>
        <p:txBody>
          <a:bodyPr wrap="square" rtlCol="0" anchor="t">
            <a:spAutoFit/>
          </a:bodyPr>
          <a:lstStyle/>
          <a:p>
            <a:r>
              <a:rPr sz="1600">
                <a:solidFill>
                  <a:schemeClr val="bg1"/>
                </a:solidFill>
                <a:latin typeface="Heiti SC Light" panose="02000000000000000000" charset="-122"/>
                <a:ea typeface="Heiti SC Light" panose="02000000000000000000" charset="-122"/>
              </a:rPr>
              <a:t>我们根据这个标准重新对已有数据集中的happy类型以及aggressive类型的歌曲进行了调整，以提高数据集分类的质量。</a:t>
            </a:r>
            <a:endParaRPr sz="1600">
              <a:solidFill>
                <a:schemeClr val="bg1"/>
              </a:solidFill>
              <a:latin typeface="Heiti SC Light" panose="02000000000000000000" charset="-122"/>
              <a:ea typeface="Heiti SC Light" panose="02000000000000000000" charset="-122"/>
            </a:endParaRPr>
          </a:p>
        </p:txBody>
      </p:sp>
      <p:sp>
        <p:nvSpPr>
          <p:cNvPr id="11" name="右箭头 10"/>
          <p:cNvSpPr/>
          <p:nvPr>
            <p:custDataLst>
              <p:tags r:id="rId8"/>
            </p:custDataLst>
          </p:nvPr>
        </p:nvSpPr>
        <p:spPr>
          <a:xfrm rot="8580000">
            <a:off x="3663315" y="3136900"/>
            <a:ext cx="993775" cy="522605"/>
          </a:xfrm>
          <a:prstGeom prst="rightArrow">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9"/>
            </p:custDataLst>
          </p:nvPr>
        </p:nvPicPr>
        <p:blipFill>
          <a:blip r:embed="rId10"/>
          <a:srcRect r="41815"/>
          <a:stretch>
            <a:fillRect/>
          </a:stretch>
        </p:blipFill>
        <p:spPr>
          <a:xfrm>
            <a:off x="5785485" y="3504565"/>
            <a:ext cx="3745865" cy="1317625"/>
          </a:xfrm>
          <a:prstGeom prst="rect">
            <a:avLst/>
          </a:prstGeom>
        </p:spPr>
      </p:pic>
      <p:sp>
        <p:nvSpPr>
          <p:cNvPr id="13" name="右箭头 12"/>
          <p:cNvSpPr/>
          <p:nvPr>
            <p:custDataLst>
              <p:tags r:id="rId11"/>
            </p:custDataLst>
          </p:nvPr>
        </p:nvSpPr>
        <p:spPr>
          <a:xfrm>
            <a:off x="3808730" y="3949065"/>
            <a:ext cx="1917700" cy="522605"/>
          </a:xfrm>
          <a:prstGeom prst="rightArrow">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525145" y="5086350"/>
            <a:ext cx="10442575" cy="1198880"/>
          </a:xfrm>
          <a:prstGeom prst="rect">
            <a:avLst/>
          </a:prstGeom>
          <a:noFill/>
        </p:spPr>
        <p:txBody>
          <a:bodyPr wrap="square" rtlCol="0">
            <a:spAutoFit/>
          </a:bodyPr>
          <a:lstStyle/>
          <a:p>
            <a:r>
              <a:rPr lang="zh-CN" altLang="en-US" b="1">
                <a:solidFill>
                  <a:schemeClr val="bg1"/>
                </a:solidFill>
                <a:latin typeface="Heiti SC Medium" panose="02000000000000000000" charset="-122"/>
                <a:ea typeface="Heiti SC Medium" panose="02000000000000000000" charset="-122"/>
                <a:cs typeface="Heiti SC Medium" panose="02000000000000000000" charset="-122"/>
              </a:rPr>
              <a:t>通过精心挑选和截取，我们不仅将数据集扩展到了</a:t>
            </a:r>
            <a:r>
              <a:rPr lang="zh-CN" altLang="en-US" b="1">
                <a:solidFill>
                  <a:srgbClr val="FFFF00"/>
                </a:solidFill>
                <a:latin typeface="Heiti SC Medium" panose="02000000000000000000" charset="-122"/>
                <a:ea typeface="Heiti SC Medium" panose="02000000000000000000" charset="-122"/>
                <a:cs typeface="Heiti SC Medium" panose="02000000000000000000" charset="-122"/>
              </a:rPr>
              <a:t>1912个片段</a:t>
            </a:r>
            <a:r>
              <a:rPr lang="zh-CN" altLang="en-US" b="1">
                <a:solidFill>
                  <a:schemeClr val="bg1"/>
                </a:solidFill>
                <a:latin typeface="Heiti SC Medium" panose="02000000000000000000" charset="-122"/>
                <a:ea typeface="Heiti SC Medium" panose="02000000000000000000" charset="-122"/>
                <a:cs typeface="Heiti SC Medium" panose="02000000000000000000" charset="-122"/>
              </a:rPr>
              <a:t>，还对原有数据集中情绪特征不明确的样本进行了重新评估和剔除。</a:t>
            </a:r>
            <a:endParaRPr lang="zh-CN" altLang="en-US" b="1">
              <a:solidFill>
                <a:schemeClr val="bg1"/>
              </a:solidFill>
              <a:latin typeface="Heiti SC Medium" panose="02000000000000000000" charset="-122"/>
              <a:ea typeface="Heiti SC Medium" panose="02000000000000000000" charset="-122"/>
              <a:cs typeface="Heiti SC Medium" panose="02000000000000000000" charset="-122"/>
            </a:endParaRPr>
          </a:p>
          <a:p>
            <a:r>
              <a:rPr lang="zh-CN" altLang="en-US" b="1">
                <a:solidFill>
                  <a:schemeClr val="bg1"/>
                </a:solidFill>
                <a:latin typeface="Heiti SC Medium" panose="02000000000000000000" charset="-122"/>
                <a:ea typeface="Heiti SC Medium" panose="02000000000000000000" charset="-122"/>
                <a:cs typeface="Heiti SC Medium" panose="02000000000000000000" charset="-122"/>
              </a:rPr>
              <a:t>这一过程不仅增加了模型学习的样本多样性，还确保了每个样本的情绪标注准确无误，从而增强了数据集的一致性和可靠性。</a:t>
            </a:r>
            <a:endParaRPr lang="zh-CN" altLang="en-US" b="1">
              <a:solidFill>
                <a:schemeClr val="bg1"/>
              </a:solidFill>
              <a:latin typeface="Heiti SC Medium" panose="02000000000000000000" charset="-122"/>
              <a:ea typeface="Heiti SC Medium" panose="02000000000000000000" charset="-122"/>
              <a:cs typeface="Heiti SC Medium" panose="02000000000000000000" charset="-122"/>
            </a:endParaRPr>
          </a:p>
        </p:txBody>
      </p:sp>
      <p:pic>
        <p:nvPicPr>
          <p:cNvPr id="7" name="图片 6"/>
          <p:cNvPicPr>
            <a:picLocks noChangeAspect="1"/>
          </p:cNvPicPr>
          <p:nvPr>
            <p:custDataLst>
              <p:tags r:id="rId12"/>
            </p:custDataLst>
          </p:nvPr>
        </p:nvPicPr>
        <p:blipFill>
          <a:blip r:embed="rId13"/>
          <a:stretch>
            <a:fillRect/>
          </a:stretch>
        </p:blipFill>
        <p:spPr>
          <a:xfrm>
            <a:off x="10967720" y="1433195"/>
            <a:ext cx="837565" cy="831215"/>
          </a:xfrm>
          <a:prstGeom prst="roundRect">
            <a:avLst>
              <a:gd name="adj" fmla="val 4804"/>
            </a:avLst>
          </a:prstGeom>
        </p:spPr>
      </p:pic>
      <p:pic>
        <p:nvPicPr>
          <p:cNvPr id="15" name="图片 14"/>
          <p:cNvPicPr>
            <a:picLocks noChangeAspect="1"/>
          </p:cNvPicPr>
          <p:nvPr>
            <p:custDataLst>
              <p:tags r:id="rId14"/>
            </p:custDataLst>
          </p:nvPr>
        </p:nvPicPr>
        <p:blipFill>
          <a:blip r:embed="rId15"/>
          <a:stretch>
            <a:fillRect/>
          </a:stretch>
        </p:blipFill>
        <p:spPr>
          <a:xfrm>
            <a:off x="10967085" y="2847340"/>
            <a:ext cx="838200" cy="836295"/>
          </a:xfrm>
          <a:prstGeom prst="roundRect">
            <a:avLst>
              <a:gd name="adj" fmla="val 5186"/>
            </a:avLst>
          </a:prstGeom>
        </p:spPr>
      </p:pic>
      <p:sp>
        <p:nvSpPr>
          <p:cNvPr id="16" name="文本框 15"/>
          <p:cNvSpPr txBox="1"/>
          <p:nvPr/>
        </p:nvSpPr>
        <p:spPr>
          <a:xfrm>
            <a:off x="10821670" y="2223135"/>
            <a:ext cx="1524635" cy="368300"/>
          </a:xfrm>
          <a:prstGeom prst="rect">
            <a:avLst/>
          </a:prstGeom>
          <a:noFill/>
        </p:spPr>
        <p:txBody>
          <a:bodyPr wrap="square" rtlCol="0">
            <a:spAutoFit/>
          </a:bodyPr>
          <a:lstStyle/>
          <a:p>
            <a:r>
              <a:rPr lang="en-US" altLang="zh-CN">
                <a:solidFill>
                  <a:schemeClr val="bg1">
                    <a:lumMod val="95000"/>
                  </a:schemeClr>
                </a:solidFill>
              </a:rPr>
              <a:t>aggressive</a:t>
            </a:r>
            <a:endParaRPr lang="en-US" altLang="zh-CN">
              <a:solidFill>
                <a:schemeClr val="bg1">
                  <a:lumMod val="95000"/>
                </a:schemeClr>
              </a:solidFill>
            </a:endParaRPr>
          </a:p>
        </p:txBody>
      </p:sp>
      <p:sp>
        <p:nvSpPr>
          <p:cNvPr id="17" name="文本框 16"/>
          <p:cNvSpPr txBox="1"/>
          <p:nvPr>
            <p:custDataLst>
              <p:tags r:id="rId16"/>
            </p:custDataLst>
          </p:nvPr>
        </p:nvSpPr>
        <p:spPr>
          <a:xfrm>
            <a:off x="10655300" y="3670935"/>
            <a:ext cx="1524635" cy="368300"/>
          </a:xfrm>
          <a:prstGeom prst="rect">
            <a:avLst/>
          </a:prstGeom>
          <a:noFill/>
        </p:spPr>
        <p:txBody>
          <a:bodyPr wrap="square" rtlCol="0">
            <a:spAutoFit/>
          </a:bodyPr>
          <a:lstStyle/>
          <a:p>
            <a:pPr algn="ctr"/>
            <a:r>
              <a:rPr lang="en-US" altLang="zh-CN">
                <a:solidFill>
                  <a:schemeClr val="bg1">
                    <a:lumMod val="95000"/>
                  </a:schemeClr>
                </a:solidFill>
              </a:rPr>
              <a:t>happy</a:t>
            </a:r>
            <a:endParaRPr lang="en-US" altLang="zh-CN">
              <a:solidFill>
                <a:schemeClr val="bg1">
                  <a:lumMod val="95000"/>
                </a:schemeClr>
              </a:solidFill>
            </a:endParaRPr>
          </a:p>
        </p:txBody>
      </p:sp>
    </p:spTree>
    <p:custDataLst>
      <p:tags r:id="rId1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0" name="组合 249"/>
          <p:cNvGrpSpPr/>
          <p:nvPr/>
        </p:nvGrpSpPr>
        <p:grpSpPr>
          <a:xfrm>
            <a:off x="525780" y="511176"/>
            <a:ext cx="6664325" cy="830580"/>
            <a:chOff x="1593" y="3850"/>
            <a:chExt cx="10495" cy="1308"/>
          </a:xfrm>
        </p:grpSpPr>
        <p:sp>
          <p:nvSpPr>
            <p:cNvPr id="251" name="矩形 250"/>
            <p:cNvSpPr/>
            <p:nvPr/>
          </p:nvSpPr>
          <p:spPr>
            <a:xfrm>
              <a:off x="2694" y="3850"/>
              <a:ext cx="8352" cy="1308"/>
            </a:xfrm>
            <a:prstGeom prst="rect">
              <a:avLst/>
            </a:prstGeom>
            <a:noFill/>
          </p:spPr>
          <p:txBody>
            <a:bodyPr wrap="square" rtlCol="0" anchor="ctr" anchorCtr="0"/>
            <a:lstStyle/>
            <a:p>
              <a:pPr algn="l"/>
              <a:r>
                <a:rPr lang="zh-CN" altLang="en-US" sz="3200" b="1" dirty="0">
                  <a:solidFill>
                    <a:schemeClr val="bg1"/>
                  </a:solidFill>
                  <a:effectLst/>
                  <a:latin typeface="Heiti SC Medium" panose="02000000000000000000" charset="-122"/>
                  <a:ea typeface="Heiti SC Medium" panose="02000000000000000000" charset="-122"/>
                  <a:cs typeface="Heiti SC Medium" panose="02000000000000000000" charset="-122"/>
                </a:rPr>
                <a:t>项目优化</a:t>
              </a:r>
              <a:r>
                <a:rPr lang="en-US" altLang="zh-CN" sz="3200" b="1" dirty="0">
                  <a:solidFill>
                    <a:schemeClr val="bg1"/>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a:t>
              </a:r>
              <a:r>
                <a:rPr lang="en-US" altLang="zh-CN"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 AI</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部分优化</a:t>
              </a:r>
              <a:endPar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endParaRPr>
            </a:p>
          </p:txBody>
        </p:sp>
        <p:cxnSp>
          <p:nvCxnSpPr>
            <p:cNvPr id="252" name="直接箭头连接符 251"/>
            <p:cNvCxnSpPr/>
            <p:nvPr/>
          </p:nvCxnSpPr>
          <p:spPr>
            <a:xfrm>
              <a:off x="10358"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02</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525780" y="1341755"/>
            <a:ext cx="8385175" cy="460375"/>
          </a:xfrm>
          <a:prstGeom prst="rect">
            <a:avLst/>
          </a:prstGeom>
          <a:noFill/>
        </p:spPr>
        <p:txBody>
          <a:bodyPr wrap="square" rtlCol="0">
            <a:spAutoFit/>
          </a:bodyPr>
          <a:lstStyle/>
          <a:p>
            <a:r>
              <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rPr>
              <a:t>音乐情绪识别模型准确度提升——扩大数据集的质量与规模</a:t>
            </a:r>
            <a:endPar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endParaRPr>
          </a:p>
        </p:txBody>
      </p:sp>
      <p:sp>
        <p:nvSpPr>
          <p:cNvPr id="14" name="文本框 13"/>
          <p:cNvSpPr txBox="1"/>
          <p:nvPr/>
        </p:nvSpPr>
        <p:spPr>
          <a:xfrm>
            <a:off x="525145" y="5274945"/>
            <a:ext cx="10442575" cy="583565"/>
          </a:xfrm>
          <a:prstGeom prst="rect">
            <a:avLst/>
          </a:prstGeom>
          <a:noFill/>
        </p:spPr>
        <p:txBody>
          <a:bodyPr wrap="square" rtlCol="0">
            <a:spAutoFit/>
          </a:bodyPr>
          <a:lstStyle/>
          <a:p>
            <a:r>
              <a:rPr lang="zh-CN" altLang="en-US" b="1">
                <a:solidFill>
                  <a:schemeClr val="bg1"/>
                </a:solidFill>
                <a:latin typeface="Heiti SC Medium" panose="02000000000000000000" charset="-122"/>
                <a:ea typeface="Heiti SC Medium" panose="02000000000000000000" charset="-122"/>
                <a:cs typeface="Heiti SC Medium" panose="02000000000000000000" charset="-122"/>
              </a:rPr>
              <a:t>按照优化之后的方式重新训练，最终我们将模型的准确率由一开始的82.56%提高到了</a:t>
            </a:r>
            <a:r>
              <a:rPr lang="zh-CN" altLang="en-US" sz="3200" b="1">
                <a:solidFill>
                  <a:srgbClr val="FFFF00"/>
                </a:solidFill>
                <a:latin typeface="Heiti SC Medium" panose="02000000000000000000" charset="-122"/>
                <a:ea typeface="Heiti SC Medium" panose="02000000000000000000" charset="-122"/>
                <a:cs typeface="Heiti SC Medium" panose="02000000000000000000" charset="-122"/>
              </a:rPr>
              <a:t>96.09%</a:t>
            </a:r>
            <a:r>
              <a:rPr lang="zh-CN" altLang="en-US" b="1">
                <a:solidFill>
                  <a:schemeClr val="bg1"/>
                </a:solidFill>
                <a:latin typeface="Heiti SC Medium" panose="02000000000000000000" charset="-122"/>
                <a:ea typeface="Heiti SC Medium" panose="02000000000000000000" charset="-122"/>
                <a:cs typeface="Heiti SC Medium" panose="02000000000000000000" charset="-122"/>
              </a:rPr>
              <a:t>。</a:t>
            </a:r>
            <a:endParaRPr lang="zh-CN" altLang="en-US" b="1">
              <a:solidFill>
                <a:schemeClr val="bg1"/>
              </a:solidFill>
              <a:latin typeface="Heiti SC Medium" panose="02000000000000000000" charset="-122"/>
              <a:ea typeface="Heiti SC Medium" panose="02000000000000000000" charset="-122"/>
              <a:cs typeface="Heiti SC Medium" panose="02000000000000000000" charset="-122"/>
            </a:endParaRPr>
          </a:p>
        </p:txBody>
      </p:sp>
      <p:pic>
        <p:nvPicPr>
          <p:cNvPr id="6" name="图片 5"/>
          <p:cNvPicPr>
            <a:picLocks noChangeAspect="1"/>
          </p:cNvPicPr>
          <p:nvPr>
            <p:custDataLst>
              <p:tags r:id="rId6"/>
            </p:custDataLst>
          </p:nvPr>
        </p:nvPicPr>
        <p:blipFill>
          <a:blip r:embed="rId7"/>
          <a:stretch>
            <a:fillRect/>
          </a:stretch>
        </p:blipFill>
        <p:spPr>
          <a:xfrm>
            <a:off x="2567305" y="1867535"/>
            <a:ext cx="7056755" cy="3154045"/>
          </a:xfrm>
          <a:prstGeom prst="rect">
            <a:avLst/>
          </a:prstGeom>
        </p:spPr>
      </p:pic>
    </p:spTree>
    <p:custDataLst>
      <p:tags r:id="rId8"/>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211281182662"/>
          <p:cNvPicPr>
            <a:picLocks noChangeAspect="1"/>
          </p:cNvPicPr>
          <p:nvPr/>
        </p:nvPicPr>
        <p:blipFill>
          <a:blip r:embed="rId1"/>
          <a:stretch>
            <a:fillRect/>
          </a:stretch>
        </p:blipFill>
        <p:spPr>
          <a:xfrm>
            <a:off x="0" y="0"/>
            <a:ext cx="12192000" cy="6856095"/>
          </a:xfrm>
          <a:prstGeom prst="rect">
            <a:avLst/>
          </a:prstGeom>
        </p:spPr>
      </p:pic>
      <p:sp>
        <p:nvSpPr>
          <p:cNvPr id="5" name="矩形 4"/>
          <p:cNvSpPr/>
          <p:nvPr/>
        </p:nvSpPr>
        <p:spPr>
          <a:xfrm>
            <a:off x="0" y="-635"/>
            <a:ext cx="12192635" cy="6856095"/>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91235" y="2128520"/>
            <a:ext cx="3395980" cy="2368550"/>
            <a:chOff x="10466" y="4047"/>
            <a:chExt cx="5348" cy="3730"/>
          </a:xfrm>
        </p:grpSpPr>
        <p:sp>
          <p:nvSpPr>
            <p:cNvPr id="24" name="文本框 23" descr="7b0a20202020227461726765744d6f64756c65223a202270726f636573734f6e6c696e65466f6e7473220a7d0a"/>
            <p:cNvSpPr txBox="1"/>
            <p:nvPr/>
          </p:nvSpPr>
          <p:spPr>
            <a:xfrm>
              <a:off x="10466" y="6761"/>
              <a:ext cx="5348" cy="1016"/>
            </a:xfrm>
            <a:prstGeom prst="rect">
              <a:avLst/>
            </a:prstGeom>
            <a:noFill/>
          </p:spPr>
          <p:txBody>
            <a:bodyPr wrap="square" rtlCol="0">
              <a:spAutoFit/>
            </a:bodyPr>
            <a:lstStyle/>
            <a:p>
              <a:pPr lvl="0" algn="l"/>
              <a:r>
                <a:rPr lang="zh-CN" altLang="en-US" sz="3600" dirty="0">
                  <a:solidFill>
                    <a:schemeClr val="bg1"/>
                  </a:solidFill>
                  <a:latin typeface="黑体" panose="02010609060101010101" charset="-122"/>
                  <a:ea typeface="黑体" panose="02010609060101010101" charset="-122"/>
                  <a:cs typeface="MiSans Bold" panose="00000800000000000000" charset="-122"/>
                  <a:sym typeface="MiSans" panose="00000500000000000000" charset="-122"/>
                </a:rPr>
                <a:t>项目亮点</a:t>
              </a:r>
              <a:endParaRPr lang="zh-CN" altLang="en-US" sz="3600" dirty="0">
                <a:solidFill>
                  <a:schemeClr val="bg1"/>
                </a:solidFill>
                <a:latin typeface="黑体" panose="02010609060101010101" charset="-122"/>
                <a:ea typeface="黑体" panose="02010609060101010101" charset="-122"/>
                <a:cs typeface="MiSans Bold" panose="00000800000000000000" charset="-122"/>
                <a:sym typeface="MiSans" panose="00000500000000000000" charset="-122"/>
              </a:endParaRPr>
            </a:p>
          </p:txBody>
        </p:sp>
        <p:sp>
          <p:nvSpPr>
            <p:cNvPr id="26" name="文本框 25"/>
            <p:cNvSpPr txBox="1"/>
            <p:nvPr/>
          </p:nvSpPr>
          <p:spPr>
            <a:xfrm>
              <a:off x="10466" y="4047"/>
              <a:ext cx="3471" cy="1888"/>
            </a:xfrm>
            <a:prstGeom prst="rect">
              <a:avLst/>
            </a:prstGeom>
            <a:noFill/>
          </p:spPr>
          <p:txBody>
            <a:bodyPr wrap="square" rtlCol="0">
              <a:spAutoFit/>
            </a:bodyPr>
            <a:lstStyle/>
            <a:p>
              <a:pPr lvl="0" algn="l"/>
              <a:r>
                <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rPr>
                <a:t>03.</a:t>
              </a:r>
              <a:endPar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grpSp>
      <p:cxnSp>
        <p:nvCxnSpPr>
          <p:cNvPr id="2" name="直接箭头连接符 1"/>
          <p:cNvCxnSpPr/>
          <p:nvPr/>
        </p:nvCxnSpPr>
        <p:spPr>
          <a:xfrm>
            <a:off x="1156335" y="3683636"/>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3" name="文本框 2"/>
          <p:cNvSpPr txBox="1"/>
          <p:nvPr>
            <p:custDataLst>
              <p:tags r:id="rId6"/>
            </p:custDataLst>
          </p:nvPr>
        </p:nvSpPr>
        <p:spPr>
          <a:xfrm>
            <a:off x="991235" y="550545"/>
            <a:ext cx="1859915" cy="275590"/>
          </a:xfrm>
          <a:prstGeom prst="rect">
            <a:avLst/>
          </a:prstGeom>
          <a:noFill/>
        </p:spPr>
        <p:txBody>
          <a:bodyPr wrap="square" rtlCol="0">
            <a:spAutoFit/>
          </a:bodyPr>
          <a:lstStyle/>
          <a:p>
            <a:pPr algn="l"/>
            <a:r>
              <a:rPr lang="en-US" altLang="zh-CN" sz="1200" spc="200">
                <a:solidFill>
                  <a:schemeClr val="lt1"/>
                </a:solidFill>
                <a:uFillTx/>
                <a:latin typeface="黑体" panose="02010609060101010101" charset="-122"/>
                <a:ea typeface="黑体" panose="02010609060101010101" charset="-122"/>
              </a:rPr>
              <a:t>HeartWave</a:t>
            </a:r>
            <a:endParaRPr lang="en-US" altLang="zh-CN" sz="1200" spc="200">
              <a:solidFill>
                <a:schemeClr val="lt1"/>
              </a:solidFill>
              <a:uFillTx/>
              <a:latin typeface="黑体" panose="02010609060101010101" charset="-122"/>
              <a:ea typeface="黑体" panose="02010609060101010101" charset="-122"/>
            </a:endParaRPr>
          </a:p>
        </p:txBody>
      </p:sp>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grpSp>
        <p:nvGrpSpPr>
          <p:cNvPr id="11" name="组合 10"/>
          <p:cNvGrpSpPr/>
          <p:nvPr/>
        </p:nvGrpSpPr>
        <p:grpSpPr>
          <a:xfrm>
            <a:off x="422275" y="116841"/>
            <a:ext cx="7004050" cy="830580"/>
            <a:chOff x="1593" y="3850"/>
            <a:chExt cx="11030" cy="1308"/>
          </a:xfrm>
        </p:grpSpPr>
        <p:sp>
          <p:nvSpPr>
            <p:cNvPr id="12" name="矩形 11"/>
            <p:cNvSpPr/>
            <p:nvPr>
              <p:custDataLst>
                <p:tags r:id="rId6"/>
              </p:custDataLst>
            </p:nvPr>
          </p:nvSpPr>
          <p:spPr>
            <a:xfrm>
              <a:off x="2694" y="3850"/>
              <a:ext cx="9929" cy="1308"/>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项目亮点</a:t>
              </a:r>
              <a:r>
                <a:rPr lang="en-US" altLang="zh-CN" sz="3200" dirty="0">
                  <a:solidFill>
                    <a:schemeClr val="bg1"/>
                  </a:solidFill>
                  <a:effectLst/>
                  <a:latin typeface="黑体" panose="02010609060101010101" charset="-122"/>
                  <a:ea typeface="黑体" panose="02010609060101010101" charset="-122"/>
                  <a:cs typeface="MiSans" panose="00000500000000000000" charset="-122"/>
                </a:rPr>
                <a:t>-</a:t>
              </a:r>
              <a:r>
                <a:rPr lang="zh-CN" altLang="en-US" sz="3200" dirty="0">
                  <a:solidFill>
                    <a:schemeClr val="bg1"/>
                  </a:solidFill>
                  <a:effectLst/>
                  <a:latin typeface="黑体" panose="02010609060101010101" charset="-122"/>
                  <a:ea typeface="黑体" panose="02010609060101010101" charset="-122"/>
                  <a:cs typeface="MiSans" panose="00000500000000000000" charset="-122"/>
                </a:rPr>
                <a:t>微服务架构实现</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13" name="直接箭头连接符 12"/>
            <p:cNvCxnSpPr/>
            <p:nvPr>
              <p:custDataLst>
                <p:tags r:id="rId7"/>
              </p:custDataLst>
            </p:nvPr>
          </p:nvCxnSpPr>
          <p:spPr>
            <a:xfrm>
              <a:off x="10663" y="460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8"/>
              </p:custDataLst>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03</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pic>
        <p:nvPicPr>
          <p:cNvPr id="5" name="图片 4" descr="C:/Users/CHEMISTRYMASTER/Desktop/image.pngimage"/>
          <p:cNvPicPr>
            <a:picLocks noChangeAspect="1"/>
          </p:cNvPicPr>
          <p:nvPr>
            <p:custDataLst>
              <p:tags r:id="rId9"/>
            </p:custDataLst>
          </p:nvPr>
        </p:nvPicPr>
        <p:blipFill>
          <a:blip r:embed="rId10"/>
          <a:srcRect l="6" r="6"/>
          <a:stretch>
            <a:fillRect/>
          </a:stretch>
        </p:blipFill>
        <p:spPr>
          <a:xfrm>
            <a:off x="4603115" y="824230"/>
            <a:ext cx="6413500" cy="4900930"/>
          </a:xfrm>
          <a:prstGeom prst="rect">
            <a:avLst/>
          </a:prstGeom>
          <a:effectLst>
            <a:softEdge rad="31750"/>
          </a:effectLst>
        </p:spPr>
      </p:pic>
      <p:pic>
        <p:nvPicPr>
          <p:cNvPr id="7" name="图片 6"/>
          <p:cNvPicPr>
            <a:picLocks noChangeAspect="1"/>
          </p:cNvPicPr>
          <p:nvPr>
            <p:custDataLst>
              <p:tags r:id="rId11"/>
            </p:custDataLst>
          </p:nvPr>
        </p:nvPicPr>
        <p:blipFill>
          <a:blip r:embed="rId12"/>
          <a:stretch>
            <a:fillRect/>
          </a:stretch>
        </p:blipFill>
        <p:spPr>
          <a:xfrm>
            <a:off x="575945" y="947420"/>
            <a:ext cx="878840" cy="829945"/>
          </a:xfrm>
          <a:prstGeom prst="rect">
            <a:avLst/>
          </a:prstGeom>
        </p:spPr>
      </p:pic>
      <p:pic>
        <p:nvPicPr>
          <p:cNvPr id="8" name="图片 7"/>
          <p:cNvPicPr>
            <a:picLocks noChangeAspect="1"/>
          </p:cNvPicPr>
          <p:nvPr>
            <p:custDataLst>
              <p:tags r:id="rId13"/>
            </p:custDataLst>
          </p:nvPr>
        </p:nvPicPr>
        <p:blipFill>
          <a:blip r:embed="rId14"/>
          <a:stretch>
            <a:fillRect/>
          </a:stretch>
        </p:blipFill>
        <p:spPr>
          <a:xfrm>
            <a:off x="1877060" y="947420"/>
            <a:ext cx="1217930" cy="831850"/>
          </a:xfrm>
          <a:prstGeom prst="rect">
            <a:avLst/>
          </a:prstGeom>
        </p:spPr>
      </p:pic>
      <p:pic>
        <p:nvPicPr>
          <p:cNvPr id="9" name="图片 8"/>
          <p:cNvPicPr>
            <a:picLocks noChangeAspect="1"/>
          </p:cNvPicPr>
          <p:nvPr>
            <p:custDataLst>
              <p:tags r:id="rId15"/>
            </p:custDataLst>
          </p:nvPr>
        </p:nvPicPr>
        <p:blipFill>
          <a:blip r:embed="rId16"/>
          <a:stretch>
            <a:fillRect/>
          </a:stretch>
        </p:blipFill>
        <p:spPr>
          <a:xfrm>
            <a:off x="3514090" y="947420"/>
            <a:ext cx="845820" cy="831850"/>
          </a:xfrm>
          <a:prstGeom prst="rect">
            <a:avLst/>
          </a:prstGeom>
        </p:spPr>
      </p:pic>
      <p:sp>
        <p:nvSpPr>
          <p:cNvPr id="10" name="文本框 9"/>
          <p:cNvSpPr txBox="1"/>
          <p:nvPr/>
        </p:nvSpPr>
        <p:spPr>
          <a:xfrm>
            <a:off x="330835" y="1983105"/>
            <a:ext cx="4030345" cy="368300"/>
          </a:xfrm>
          <a:prstGeom prst="rect">
            <a:avLst/>
          </a:prstGeom>
          <a:noFill/>
        </p:spPr>
        <p:txBody>
          <a:bodyPr wrap="square" rtlCol="0">
            <a:spAutoFit/>
          </a:bodyPr>
          <a:lstStyle/>
          <a:p>
            <a:r>
              <a:rPr lang="en-US" altLang="zh-CN">
                <a:solidFill>
                  <a:schemeClr val="bg1"/>
                </a:solidFill>
              </a:rPr>
              <a:t>Springboot + MySQL + MongoDB</a:t>
            </a:r>
            <a:endParaRPr lang="en-US" altLang="zh-CN">
              <a:solidFill>
                <a:schemeClr val="bg1"/>
              </a:solidFill>
            </a:endParaRPr>
          </a:p>
        </p:txBody>
      </p:sp>
      <p:pic>
        <p:nvPicPr>
          <p:cNvPr id="14" name="图片 13"/>
          <p:cNvPicPr>
            <a:picLocks noChangeAspect="1"/>
          </p:cNvPicPr>
          <p:nvPr>
            <p:custDataLst>
              <p:tags r:id="rId17"/>
            </p:custDataLst>
          </p:nvPr>
        </p:nvPicPr>
        <p:blipFill>
          <a:blip r:embed="rId18"/>
          <a:stretch>
            <a:fillRect/>
          </a:stretch>
        </p:blipFill>
        <p:spPr>
          <a:xfrm>
            <a:off x="575945" y="5876925"/>
            <a:ext cx="808355" cy="829945"/>
          </a:xfrm>
          <a:prstGeom prst="rect">
            <a:avLst/>
          </a:prstGeom>
        </p:spPr>
      </p:pic>
      <p:cxnSp>
        <p:nvCxnSpPr>
          <p:cNvPr id="17" name="直接箭头连接符 16"/>
          <p:cNvCxnSpPr/>
          <p:nvPr/>
        </p:nvCxnSpPr>
        <p:spPr>
          <a:xfrm>
            <a:off x="4986020" y="5339715"/>
            <a:ext cx="0" cy="998855"/>
          </a:xfrm>
          <a:prstGeom prst="straightConnector1">
            <a:avLst/>
          </a:prstGeom>
          <a:ln w="28575">
            <a:solidFill>
              <a:srgbClr val="FFC000"/>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custDataLst>
              <p:tags r:id="rId19"/>
            </p:custDataLst>
          </p:nvPr>
        </p:nvCxnSpPr>
        <p:spPr>
          <a:xfrm>
            <a:off x="5859145" y="5339715"/>
            <a:ext cx="0" cy="998855"/>
          </a:xfrm>
          <a:prstGeom prst="straightConnector1">
            <a:avLst/>
          </a:prstGeom>
          <a:ln w="28575">
            <a:solidFill>
              <a:srgbClr val="FFC000"/>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custDataLst>
              <p:tags r:id="rId20"/>
            </p:custDataLst>
          </p:nvPr>
        </p:nvCxnSpPr>
        <p:spPr>
          <a:xfrm>
            <a:off x="6596380" y="5339715"/>
            <a:ext cx="0" cy="998855"/>
          </a:xfrm>
          <a:prstGeom prst="straightConnector1">
            <a:avLst/>
          </a:prstGeom>
          <a:ln w="28575">
            <a:solidFill>
              <a:srgbClr val="FFC000"/>
            </a:solidFill>
            <a:tailEnd type="arrow"/>
          </a:ln>
        </p:spPr>
        <p:style>
          <a:lnRef idx="2">
            <a:schemeClr val="accent1"/>
          </a:lnRef>
          <a:fillRef idx="0">
            <a:srgbClr val="FFFFFF"/>
          </a:fillRef>
          <a:effectRef idx="0">
            <a:srgbClr val="FFFFFF"/>
          </a:effectRef>
          <a:fontRef idx="minor">
            <a:schemeClr val="tx1"/>
          </a:fontRef>
        </p:style>
      </p:cxnSp>
      <p:cxnSp>
        <p:nvCxnSpPr>
          <p:cNvPr id="20" name="直接箭头连接符 19"/>
          <p:cNvCxnSpPr/>
          <p:nvPr>
            <p:custDataLst>
              <p:tags r:id="rId21"/>
            </p:custDataLst>
          </p:nvPr>
        </p:nvCxnSpPr>
        <p:spPr>
          <a:xfrm>
            <a:off x="7400925" y="5339715"/>
            <a:ext cx="0" cy="998855"/>
          </a:xfrm>
          <a:prstGeom prst="straightConnector1">
            <a:avLst/>
          </a:prstGeom>
          <a:ln w="28575">
            <a:solidFill>
              <a:srgbClr val="FFC000"/>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custDataLst>
              <p:tags r:id="rId22"/>
            </p:custDataLst>
          </p:nvPr>
        </p:nvCxnSpPr>
        <p:spPr>
          <a:xfrm>
            <a:off x="9012555" y="5339715"/>
            <a:ext cx="0" cy="998855"/>
          </a:xfrm>
          <a:prstGeom prst="straightConnector1">
            <a:avLst/>
          </a:prstGeom>
          <a:ln w="28575">
            <a:solidFill>
              <a:srgbClr val="FFC000"/>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p:nvPr>
            <p:custDataLst>
              <p:tags r:id="rId23"/>
            </p:custDataLst>
          </p:nvPr>
        </p:nvCxnSpPr>
        <p:spPr>
          <a:xfrm>
            <a:off x="9815830" y="5339715"/>
            <a:ext cx="0" cy="998855"/>
          </a:xfrm>
          <a:prstGeom prst="straightConnector1">
            <a:avLst/>
          </a:prstGeom>
          <a:ln w="28575">
            <a:solidFill>
              <a:srgbClr val="FFC000"/>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custDataLst>
              <p:tags r:id="rId24"/>
            </p:custDataLst>
          </p:nvPr>
        </p:nvCxnSpPr>
        <p:spPr>
          <a:xfrm>
            <a:off x="10619105" y="5337810"/>
            <a:ext cx="0" cy="998855"/>
          </a:xfrm>
          <a:prstGeom prst="straightConnector1">
            <a:avLst/>
          </a:prstGeom>
          <a:ln w="28575">
            <a:solidFill>
              <a:srgbClr val="FFC000"/>
            </a:solidFill>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25"/>
            </p:custDataLst>
          </p:nvPr>
        </p:nvSpPr>
        <p:spPr>
          <a:xfrm>
            <a:off x="4645660" y="6338570"/>
            <a:ext cx="668020" cy="306705"/>
          </a:xfrm>
          <a:prstGeom prst="rect">
            <a:avLst/>
          </a:prstGeom>
          <a:noFill/>
        </p:spPr>
        <p:txBody>
          <a:bodyPr wrap="square" rtlCol="0">
            <a:spAutoFit/>
          </a:bodyPr>
          <a:lstStyle/>
          <a:p>
            <a:r>
              <a:rPr lang="en-US" altLang="zh-CN" sz="1400">
                <a:solidFill>
                  <a:schemeClr val="bg1"/>
                </a:solidFill>
              </a:rPr>
              <a:t>login </a:t>
            </a:r>
            <a:endParaRPr lang="en-US" altLang="zh-CN" sz="1400">
              <a:solidFill>
                <a:schemeClr val="bg1"/>
              </a:solidFill>
            </a:endParaRPr>
          </a:p>
        </p:txBody>
      </p:sp>
      <p:sp>
        <p:nvSpPr>
          <p:cNvPr id="25" name="文本框 24"/>
          <p:cNvSpPr txBox="1"/>
          <p:nvPr>
            <p:custDataLst>
              <p:tags r:id="rId26"/>
            </p:custDataLst>
          </p:nvPr>
        </p:nvSpPr>
        <p:spPr>
          <a:xfrm>
            <a:off x="5250180" y="6338570"/>
            <a:ext cx="1033145" cy="275590"/>
          </a:xfrm>
          <a:prstGeom prst="rect">
            <a:avLst/>
          </a:prstGeom>
          <a:noFill/>
        </p:spPr>
        <p:txBody>
          <a:bodyPr wrap="square" rtlCol="0">
            <a:spAutoFit/>
          </a:bodyPr>
          <a:lstStyle/>
          <a:p>
            <a:r>
              <a:rPr lang="en-US" altLang="zh-CN" sz="1200">
                <a:solidFill>
                  <a:schemeClr val="bg1"/>
                </a:solidFill>
              </a:rPr>
              <a:t>diaryWriting </a:t>
            </a:r>
            <a:endParaRPr lang="en-US" altLang="zh-CN" sz="1200">
              <a:solidFill>
                <a:schemeClr val="bg1"/>
              </a:solidFill>
            </a:endParaRPr>
          </a:p>
        </p:txBody>
      </p:sp>
      <p:sp>
        <p:nvSpPr>
          <p:cNvPr id="26" name="文本框 25"/>
          <p:cNvSpPr txBox="1"/>
          <p:nvPr>
            <p:custDataLst>
              <p:tags r:id="rId27"/>
            </p:custDataLst>
          </p:nvPr>
        </p:nvSpPr>
        <p:spPr>
          <a:xfrm>
            <a:off x="6283325" y="6369685"/>
            <a:ext cx="1615440" cy="460375"/>
          </a:xfrm>
          <a:prstGeom prst="rect">
            <a:avLst/>
          </a:prstGeom>
          <a:noFill/>
        </p:spPr>
        <p:txBody>
          <a:bodyPr wrap="square" rtlCol="0">
            <a:spAutoFit/>
          </a:bodyPr>
          <a:lstStyle/>
          <a:p>
            <a:r>
              <a:rPr lang="en-US" altLang="zh-CN" sz="1200">
                <a:solidFill>
                  <a:schemeClr val="bg1"/>
                </a:solidFill>
              </a:rPr>
              <a:t>emotion</a:t>
            </a:r>
            <a:endParaRPr lang="en-US" altLang="zh-CN" sz="1200">
              <a:solidFill>
                <a:schemeClr val="bg1"/>
              </a:solidFill>
            </a:endParaRPr>
          </a:p>
          <a:p>
            <a:r>
              <a:rPr lang="en-US" altLang="zh-CN" sz="1200">
                <a:solidFill>
                  <a:schemeClr val="bg1"/>
                </a:solidFill>
              </a:rPr>
              <a:t>Processor </a:t>
            </a:r>
            <a:endParaRPr lang="en-US" altLang="zh-CN" sz="1200">
              <a:solidFill>
                <a:schemeClr val="bg1"/>
              </a:solidFill>
            </a:endParaRPr>
          </a:p>
        </p:txBody>
      </p:sp>
      <p:sp>
        <p:nvSpPr>
          <p:cNvPr id="27" name="文本框 26"/>
          <p:cNvSpPr txBox="1"/>
          <p:nvPr>
            <p:custDataLst>
              <p:tags r:id="rId28"/>
            </p:custDataLst>
          </p:nvPr>
        </p:nvSpPr>
        <p:spPr>
          <a:xfrm>
            <a:off x="7019290" y="6369685"/>
            <a:ext cx="1033145" cy="275590"/>
          </a:xfrm>
          <a:prstGeom prst="rect">
            <a:avLst/>
          </a:prstGeom>
          <a:noFill/>
        </p:spPr>
        <p:txBody>
          <a:bodyPr wrap="square" rtlCol="0">
            <a:spAutoFit/>
          </a:bodyPr>
          <a:lstStyle/>
          <a:p>
            <a:r>
              <a:rPr lang="en-US" altLang="zh-CN" sz="1200">
                <a:solidFill>
                  <a:schemeClr val="bg1"/>
                </a:solidFill>
              </a:rPr>
              <a:t>emotions </a:t>
            </a:r>
            <a:endParaRPr lang="en-US" altLang="zh-CN" sz="1200">
              <a:solidFill>
                <a:schemeClr val="bg1"/>
              </a:solidFill>
            </a:endParaRPr>
          </a:p>
        </p:txBody>
      </p:sp>
      <p:sp>
        <p:nvSpPr>
          <p:cNvPr id="28" name="文本框 27"/>
          <p:cNvSpPr txBox="1"/>
          <p:nvPr>
            <p:custDataLst>
              <p:tags r:id="rId29"/>
            </p:custDataLst>
          </p:nvPr>
        </p:nvSpPr>
        <p:spPr>
          <a:xfrm>
            <a:off x="8716645" y="6362065"/>
            <a:ext cx="668020" cy="521970"/>
          </a:xfrm>
          <a:prstGeom prst="rect">
            <a:avLst/>
          </a:prstGeom>
          <a:noFill/>
        </p:spPr>
        <p:txBody>
          <a:bodyPr wrap="square" rtlCol="0">
            <a:spAutoFit/>
          </a:bodyPr>
          <a:lstStyle/>
          <a:p>
            <a:r>
              <a:rPr lang="en-US" altLang="zh-CN" sz="1400">
                <a:solidFill>
                  <a:schemeClr val="bg1"/>
                </a:solidFill>
              </a:rPr>
              <a:t>musicroom</a:t>
            </a:r>
            <a:endParaRPr lang="en-US" altLang="zh-CN" sz="1400">
              <a:solidFill>
                <a:schemeClr val="bg1"/>
              </a:solidFill>
            </a:endParaRPr>
          </a:p>
        </p:txBody>
      </p:sp>
      <p:cxnSp>
        <p:nvCxnSpPr>
          <p:cNvPr id="29" name="直接箭头连接符 28"/>
          <p:cNvCxnSpPr/>
          <p:nvPr>
            <p:custDataLst>
              <p:tags r:id="rId30"/>
            </p:custDataLst>
          </p:nvPr>
        </p:nvCxnSpPr>
        <p:spPr>
          <a:xfrm>
            <a:off x="8206740" y="5339715"/>
            <a:ext cx="0" cy="998855"/>
          </a:xfrm>
          <a:prstGeom prst="straightConnector1">
            <a:avLst/>
          </a:prstGeom>
          <a:ln w="28575">
            <a:solidFill>
              <a:srgbClr val="FFC000"/>
            </a:solidFill>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31"/>
            </p:custDataLst>
          </p:nvPr>
        </p:nvSpPr>
        <p:spPr>
          <a:xfrm>
            <a:off x="7898765" y="6400165"/>
            <a:ext cx="668020" cy="521970"/>
          </a:xfrm>
          <a:prstGeom prst="rect">
            <a:avLst/>
          </a:prstGeom>
          <a:noFill/>
        </p:spPr>
        <p:txBody>
          <a:bodyPr wrap="square" rtlCol="0">
            <a:spAutoFit/>
          </a:bodyPr>
          <a:lstStyle/>
          <a:p>
            <a:r>
              <a:rPr lang="en-US" altLang="zh-CN" sz="1400">
                <a:solidFill>
                  <a:schemeClr val="bg1"/>
                </a:solidFill>
              </a:rPr>
              <a:t>musicRoom</a:t>
            </a:r>
            <a:endParaRPr lang="en-US" altLang="zh-CN" sz="1400">
              <a:solidFill>
                <a:schemeClr val="bg1"/>
              </a:solidFill>
            </a:endParaRPr>
          </a:p>
        </p:txBody>
      </p:sp>
      <p:sp>
        <p:nvSpPr>
          <p:cNvPr id="31" name="文本框 30"/>
          <p:cNvSpPr txBox="1"/>
          <p:nvPr>
            <p:custDataLst>
              <p:tags r:id="rId32"/>
            </p:custDataLst>
          </p:nvPr>
        </p:nvSpPr>
        <p:spPr>
          <a:xfrm>
            <a:off x="9486265" y="6336665"/>
            <a:ext cx="668020" cy="521970"/>
          </a:xfrm>
          <a:prstGeom prst="rect">
            <a:avLst/>
          </a:prstGeom>
          <a:noFill/>
        </p:spPr>
        <p:txBody>
          <a:bodyPr wrap="square" rtlCol="0">
            <a:spAutoFit/>
          </a:bodyPr>
          <a:lstStyle/>
          <a:p>
            <a:r>
              <a:rPr lang="en-US" altLang="zh-CN" sz="1400">
                <a:solidFill>
                  <a:schemeClr val="bg1"/>
                </a:solidFill>
              </a:rPr>
              <a:t>musicListen</a:t>
            </a:r>
            <a:endParaRPr lang="en-US" altLang="zh-CN" sz="1400">
              <a:solidFill>
                <a:schemeClr val="bg1"/>
              </a:solidFill>
            </a:endParaRPr>
          </a:p>
        </p:txBody>
      </p:sp>
      <p:sp>
        <p:nvSpPr>
          <p:cNvPr id="32" name="文本框 31"/>
          <p:cNvSpPr txBox="1"/>
          <p:nvPr>
            <p:custDataLst>
              <p:tags r:id="rId33"/>
            </p:custDataLst>
          </p:nvPr>
        </p:nvSpPr>
        <p:spPr>
          <a:xfrm>
            <a:off x="10274300" y="6369685"/>
            <a:ext cx="668020" cy="306705"/>
          </a:xfrm>
          <a:prstGeom prst="rect">
            <a:avLst/>
          </a:prstGeom>
          <a:noFill/>
        </p:spPr>
        <p:txBody>
          <a:bodyPr wrap="square" rtlCol="0">
            <a:spAutoFit/>
          </a:bodyPr>
          <a:lstStyle/>
          <a:p>
            <a:r>
              <a:rPr lang="en-US" altLang="zh-CN" sz="1400">
                <a:solidFill>
                  <a:schemeClr val="bg1"/>
                </a:solidFill>
              </a:rPr>
              <a:t>friend</a:t>
            </a:r>
            <a:endParaRPr lang="en-US" altLang="zh-CN" sz="1400">
              <a:solidFill>
                <a:schemeClr val="bg1"/>
              </a:solidFill>
            </a:endParaRPr>
          </a:p>
        </p:txBody>
      </p:sp>
      <p:pic>
        <p:nvPicPr>
          <p:cNvPr id="36" name="图片 35"/>
          <p:cNvPicPr>
            <a:picLocks noChangeAspect="1"/>
          </p:cNvPicPr>
          <p:nvPr>
            <p:custDataLst>
              <p:tags r:id="rId34"/>
            </p:custDataLst>
          </p:nvPr>
        </p:nvPicPr>
        <p:blipFill>
          <a:blip r:embed="rId35"/>
          <a:stretch>
            <a:fillRect/>
          </a:stretch>
        </p:blipFill>
        <p:spPr>
          <a:xfrm>
            <a:off x="654685" y="2956560"/>
            <a:ext cx="3860800" cy="2768600"/>
          </a:xfrm>
          <a:prstGeom prst="rect">
            <a:avLst/>
          </a:prstGeom>
        </p:spPr>
      </p:pic>
    </p:spTree>
    <p:custDataLst>
      <p:tags r:id="rId3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grpSp>
        <p:nvGrpSpPr>
          <p:cNvPr id="11" name="组合 10"/>
          <p:cNvGrpSpPr/>
          <p:nvPr/>
        </p:nvGrpSpPr>
        <p:grpSpPr>
          <a:xfrm>
            <a:off x="422275" y="116841"/>
            <a:ext cx="8600440" cy="830580"/>
            <a:chOff x="1593" y="3850"/>
            <a:chExt cx="13544" cy="1308"/>
          </a:xfrm>
        </p:grpSpPr>
        <p:sp>
          <p:nvSpPr>
            <p:cNvPr id="12" name="矩形 11"/>
            <p:cNvSpPr/>
            <p:nvPr>
              <p:custDataLst>
                <p:tags r:id="rId6"/>
              </p:custDataLst>
            </p:nvPr>
          </p:nvSpPr>
          <p:spPr>
            <a:xfrm>
              <a:off x="2694" y="3850"/>
              <a:ext cx="10838" cy="1308"/>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项目亮点——音乐室实时聊天</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13" name="直接箭头连接符 12"/>
            <p:cNvCxnSpPr/>
            <p:nvPr>
              <p:custDataLst>
                <p:tags r:id="rId7"/>
              </p:custDataLst>
            </p:nvPr>
          </p:nvCxnSpPr>
          <p:spPr>
            <a:xfrm>
              <a:off x="13407"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8"/>
              </p:custDataLst>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03</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sp>
        <p:nvSpPr>
          <p:cNvPr id="19" name="文本框 18"/>
          <p:cNvSpPr txBox="1"/>
          <p:nvPr/>
        </p:nvSpPr>
        <p:spPr>
          <a:xfrm>
            <a:off x="418465" y="5805170"/>
            <a:ext cx="2827020" cy="306705"/>
          </a:xfrm>
          <a:prstGeom prst="rect">
            <a:avLst/>
          </a:prstGeom>
          <a:noFill/>
        </p:spPr>
        <p:txBody>
          <a:bodyPr wrap="square" rtlCol="0">
            <a:spAutoFit/>
          </a:bodyPr>
          <a:lstStyle/>
          <a:p>
            <a:pPr algn="ctr"/>
            <a:r>
              <a:rPr lang="en-US" altLang="zh-CN" sz="1400">
                <a:solidFill>
                  <a:schemeClr val="bg1"/>
                </a:solidFill>
                <a:latin typeface="黑体" panose="02010609060101010101" charset="-122"/>
                <a:ea typeface="黑体" panose="02010609060101010101" charset="-122"/>
                <a:cs typeface="黑体" panose="02010609060101010101" charset="-122"/>
              </a:rPr>
              <a:t>chat</a:t>
            </a:r>
            <a:r>
              <a:rPr lang="zh-CN" altLang="en-US" sz="1400">
                <a:solidFill>
                  <a:schemeClr val="bg1"/>
                </a:solidFill>
                <a:latin typeface="黑体" panose="02010609060101010101" charset="-122"/>
                <a:ea typeface="黑体" panose="02010609060101010101" charset="-122"/>
                <a:cs typeface="黑体" panose="02010609060101010101" charset="-122"/>
              </a:rPr>
              <a:t>微服务文件结构</a:t>
            </a:r>
            <a:endParaRPr lang="zh-CN" altLang="en-US" sz="1400">
              <a:solidFill>
                <a:schemeClr val="bg1"/>
              </a:solidFill>
              <a:latin typeface="黑体" panose="02010609060101010101" charset="-122"/>
              <a:ea typeface="黑体" panose="02010609060101010101" charset="-122"/>
              <a:cs typeface="黑体" panose="02010609060101010101" charset="-122"/>
            </a:endParaRPr>
          </a:p>
        </p:txBody>
      </p:sp>
      <p:pic>
        <p:nvPicPr>
          <p:cNvPr id="7" name="图片 6"/>
          <p:cNvPicPr>
            <a:picLocks noChangeAspect="1"/>
          </p:cNvPicPr>
          <p:nvPr>
            <p:custDataLst>
              <p:tags r:id="rId9"/>
            </p:custDataLst>
          </p:nvPr>
        </p:nvPicPr>
        <p:blipFill>
          <a:blip r:embed="rId10"/>
          <a:stretch>
            <a:fillRect/>
          </a:stretch>
        </p:blipFill>
        <p:spPr>
          <a:xfrm>
            <a:off x="542290" y="1129665"/>
            <a:ext cx="2578735" cy="4492625"/>
          </a:xfrm>
          <a:prstGeom prst="rect">
            <a:avLst/>
          </a:prstGeom>
        </p:spPr>
      </p:pic>
      <p:sp>
        <p:nvSpPr>
          <p:cNvPr id="21" name="文本框 20"/>
          <p:cNvSpPr txBox="1"/>
          <p:nvPr/>
        </p:nvSpPr>
        <p:spPr>
          <a:xfrm>
            <a:off x="9227185" y="2025650"/>
            <a:ext cx="2664460" cy="1636083"/>
          </a:xfrm>
          <a:prstGeom prst="roundRect">
            <a:avLst/>
          </a:prstGeom>
          <a:solidFill>
            <a:schemeClr val="accent2">
              <a:lumMod val="40000"/>
              <a:lumOff val="60000"/>
            </a:schemeClr>
          </a:solidFill>
          <a:ln w="38100">
            <a:solidFill>
              <a:schemeClr val="accent4">
                <a:lumMod val="20000"/>
                <a:lumOff val="80000"/>
              </a:schemeClr>
            </a:solidFill>
            <a:prstDash val="dash"/>
          </a:ln>
        </p:spPr>
        <p:txBody>
          <a:bodyPr wrap="square" rtlCol="0">
            <a:spAutoFit/>
          </a:bodyPr>
          <a:lstStyle/>
          <a:p>
            <a:r>
              <a:rPr lang="zh-CN" altLang="en-US" b="1" dirty="0">
                <a:solidFill>
                  <a:srgbClr val="C00000"/>
                </a:solidFill>
                <a:latin typeface="黑体" panose="02010609060101010101" charset="-122"/>
                <a:ea typeface="黑体" panose="02010609060101010101" charset="-122"/>
                <a:cs typeface="黑体" panose="02010609060101010101" charset="-122"/>
                <a:sym typeface="+mn-ea"/>
              </a:rPr>
              <a:t>WebSocket </a:t>
            </a:r>
            <a:r>
              <a:rPr lang="zh-CN" altLang="en-US" dirty="0">
                <a:solidFill>
                  <a:schemeClr val="bg2"/>
                </a:solidFill>
                <a:latin typeface="黑体" panose="02010609060101010101" charset="-122"/>
                <a:ea typeface="黑体" panose="02010609060101010101" charset="-122"/>
                <a:cs typeface="黑体" panose="02010609060101010101" charset="-122"/>
                <a:sym typeface="+mn-ea"/>
              </a:rPr>
              <a:t>是一种基于 TCP 连接的通信协议，它允许在客户端和服务器之间建立双向通信通道。</a:t>
            </a:r>
            <a:endParaRPr lang="zh-CN" altLang="en-US" dirty="0">
              <a:solidFill>
                <a:schemeClr val="bg2"/>
              </a:solidFill>
              <a:latin typeface="黑体" panose="02010609060101010101" charset="-122"/>
              <a:ea typeface="黑体" panose="02010609060101010101" charset="-122"/>
              <a:cs typeface="黑体" panose="02010609060101010101" charset="-122"/>
              <a:sym typeface="+mn-ea"/>
            </a:endParaRPr>
          </a:p>
        </p:txBody>
      </p:sp>
      <p:sp>
        <p:nvSpPr>
          <p:cNvPr id="22" name="文本框 21"/>
          <p:cNvSpPr txBox="1"/>
          <p:nvPr>
            <p:custDataLst>
              <p:tags r:id="rId11"/>
            </p:custDataLst>
          </p:nvPr>
        </p:nvSpPr>
        <p:spPr>
          <a:xfrm>
            <a:off x="9227185" y="3881120"/>
            <a:ext cx="2664460" cy="1633177"/>
          </a:xfrm>
          <a:prstGeom prst="roundRect">
            <a:avLst/>
          </a:prstGeom>
          <a:solidFill>
            <a:schemeClr val="accent2">
              <a:lumMod val="40000"/>
              <a:lumOff val="60000"/>
            </a:schemeClr>
          </a:solidFill>
          <a:ln w="38100">
            <a:solidFill>
              <a:schemeClr val="accent4">
                <a:lumMod val="20000"/>
                <a:lumOff val="80000"/>
              </a:schemeClr>
            </a:solidFill>
            <a:prstDash val="dash"/>
          </a:ln>
        </p:spPr>
        <p:txBody>
          <a:bodyPr wrap="square" rtlCol="0">
            <a:spAutoFit/>
          </a:bodyPr>
          <a:lstStyle/>
          <a:p>
            <a:r>
              <a:rPr lang="zh-CN" altLang="en-US" b="1" dirty="0">
                <a:solidFill>
                  <a:srgbClr val="C00000"/>
                </a:solidFill>
                <a:latin typeface="黑体" panose="02010609060101010101" charset="-122"/>
                <a:ea typeface="黑体" panose="02010609060101010101" charset="-122"/>
                <a:cs typeface="黑体" panose="02010609060101010101" charset="-122"/>
                <a:sym typeface="+mn-ea"/>
              </a:rPr>
              <a:t>RabbitMQ 消息队列</a:t>
            </a:r>
            <a:r>
              <a:rPr lang="zh-CN" altLang="en-US" b="1" dirty="0">
                <a:solidFill>
                  <a:schemeClr val="tx1"/>
                </a:solidFill>
                <a:latin typeface="黑体" panose="02010609060101010101" charset="-122"/>
                <a:ea typeface="黑体" panose="02010609060101010101" charset="-122"/>
                <a:cs typeface="黑体" panose="02010609060101010101" charset="-122"/>
                <a:sym typeface="+mn-ea"/>
              </a:rPr>
              <a:t>用于</a:t>
            </a:r>
            <a:r>
              <a:rPr lang="zh-CN" altLang="en-US" dirty="0">
                <a:latin typeface="黑体" panose="02010609060101010101" charset="-122"/>
                <a:ea typeface="黑体" panose="02010609060101010101" charset="-122"/>
                <a:cs typeface="黑体" panose="02010609060101010101" charset="-122"/>
                <a:sym typeface="+mn-ea"/>
              </a:rPr>
              <a:t>进行消息队列的缓存管理，它可以作为消息的中间件，负责接收、存储和分发消息。</a:t>
            </a:r>
            <a:endParaRPr lang="zh-CN" altLang="en-US" dirty="0">
              <a:solidFill>
                <a:schemeClr val="bg2"/>
              </a:solidFill>
              <a:latin typeface="黑体" panose="02010609060101010101" charset="-122"/>
              <a:ea typeface="黑体" panose="02010609060101010101" charset="-122"/>
              <a:cs typeface="黑体" panose="02010609060101010101" charset="-122"/>
              <a:sym typeface="+mn-ea"/>
            </a:endParaRPr>
          </a:p>
        </p:txBody>
      </p:sp>
      <p:sp>
        <p:nvSpPr>
          <p:cNvPr id="23" name="文本框 22"/>
          <p:cNvSpPr txBox="1"/>
          <p:nvPr>
            <p:custDataLst>
              <p:tags r:id="rId12"/>
            </p:custDataLst>
          </p:nvPr>
        </p:nvSpPr>
        <p:spPr>
          <a:xfrm>
            <a:off x="4681855" y="5805170"/>
            <a:ext cx="2827020" cy="306705"/>
          </a:xfrm>
          <a:prstGeom prst="rect">
            <a:avLst/>
          </a:prstGeom>
          <a:noFill/>
        </p:spPr>
        <p:txBody>
          <a:bodyPr wrap="square" rtlCol="0">
            <a:spAutoFit/>
          </a:bodyPr>
          <a:lstStyle/>
          <a:p>
            <a:pPr algn="ctr"/>
            <a:r>
              <a:rPr lang="en-US" altLang="zh-CN" sz="1400">
                <a:solidFill>
                  <a:schemeClr val="bg1"/>
                </a:solidFill>
                <a:latin typeface="黑体" panose="02010609060101010101" charset="-122"/>
                <a:ea typeface="黑体" panose="02010609060101010101" charset="-122"/>
                <a:cs typeface="黑体" panose="02010609060101010101" charset="-122"/>
              </a:rPr>
              <a:t>WebSocket</a:t>
            </a:r>
            <a:r>
              <a:rPr lang="zh-CN" altLang="en-US" sz="1400">
                <a:solidFill>
                  <a:schemeClr val="bg1"/>
                </a:solidFill>
                <a:latin typeface="黑体" panose="02010609060101010101" charset="-122"/>
                <a:ea typeface="黑体" panose="02010609060101010101" charset="-122"/>
                <a:cs typeface="黑体" panose="02010609060101010101" charset="-122"/>
              </a:rPr>
              <a:t>进行实时通信原理图</a:t>
            </a:r>
            <a:endParaRPr lang="zh-CN" altLang="en-US" sz="1400">
              <a:solidFill>
                <a:schemeClr val="bg1"/>
              </a:solidFill>
              <a:latin typeface="黑体" panose="02010609060101010101" charset="-122"/>
              <a:ea typeface="黑体" panose="02010609060101010101" charset="-122"/>
              <a:cs typeface="黑体" panose="02010609060101010101" charset="-122"/>
            </a:endParaRPr>
          </a:p>
        </p:txBody>
      </p:sp>
      <p:pic>
        <p:nvPicPr>
          <p:cNvPr id="24" name="图片 23"/>
          <p:cNvPicPr>
            <a:picLocks noChangeAspect="1"/>
          </p:cNvPicPr>
          <p:nvPr>
            <p:custDataLst>
              <p:tags r:id="rId13"/>
            </p:custDataLst>
          </p:nvPr>
        </p:nvPicPr>
        <p:blipFill>
          <a:blip r:embed="rId14"/>
          <a:stretch>
            <a:fillRect/>
          </a:stretch>
        </p:blipFill>
        <p:spPr>
          <a:xfrm>
            <a:off x="3358515" y="1778000"/>
            <a:ext cx="5689600" cy="3844290"/>
          </a:xfrm>
          <a:prstGeom prst="rect">
            <a:avLst/>
          </a:prstGeom>
        </p:spPr>
      </p:pic>
      <p:pic>
        <p:nvPicPr>
          <p:cNvPr id="16" name="图片 15"/>
          <p:cNvPicPr>
            <a:picLocks noChangeAspect="1"/>
          </p:cNvPicPr>
          <p:nvPr>
            <p:custDataLst>
              <p:tags r:id="rId15"/>
            </p:custDataLst>
          </p:nvPr>
        </p:nvPicPr>
        <p:blipFill>
          <a:blip r:embed="rId16"/>
          <a:stretch>
            <a:fillRect/>
          </a:stretch>
        </p:blipFill>
        <p:spPr>
          <a:xfrm>
            <a:off x="3358515" y="1778000"/>
            <a:ext cx="1616075" cy="578485"/>
          </a:xfrm>
          <a:prstGeom prst="rect">
            <a:avLst/>
          </a:prstGeom>
        </p:spPr>
      </p:pic>
    </p:spTree>
    <p:custDataLst>
      <p:tags r:id="rId1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grpSp>
        <p:nvGrpSpPr>
          <p:cNvPr id="11" name="组合 10"/>
          <p:cNvGrpSpPr/>
          <p:nvPr/>
        </p:nvGrpSpPr>
        <p:grpSpPr>
          <a:xfrm>
            <a:off x="422275" y="116841"/>
            <a:ext cx="8600440" cy="830580"/>
            <a:chOff x="1593" y="3850"/>
            <a:chExt cx="13544" cy="1308"/>
          </a:xfrm>
        </p:grpSpPr>
        <p:sp>
          <p:nvSpPr>
            <p:cNvPr id="12" name="矩形 11"/>
            <p:cNvSpPr/>
            <p:nvPr>
              <p:custDataLst>
                <p:tags r:id="rId6"/>
              </p:custDataLst>
            </p:nvPr>
          </p:nvSpPr>
          <p:spPr>
            <a:xfrm>
              <a:off x="2694" y="3850"/>
              <a:ext cx="10838" cy="1308"/>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项目亮点——音乐室实时聊天</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13" name="直接箭头连接符 12"/>
            <p:cNvCxnSpPr/>
            <p:nvPr>
              <p:custDataLst>
                <p:tags r:id="rId7"/>
              </p:custDataLst>
            </p:nvPr>
          </p:nvCxnSpPr>
          <p:spPr>
            <a:xfrm>
              <a:off x="13407"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8"/>
              </p:custDataLst>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03</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sp>
        <p:nvSpPr>
          <p:cNvPr id="19" name="文本框 18"/>
          <p:cNvSpPr txBox="1"/>
          <p:nvPr/>
        </p:nvSpPr>
        <p:spPr>
          <a:xfrm>
            <a:off x="418465" y="5805170"/>
            <a:ext cx="2827020" cy="306705"/>
          </a:xfrm>
          <a:prstGeom prst="rect">
            <a:avLst/>
          </a:prstGeom>
          <a:noFill/>
        </p:spPr>
        <p:txBody>
          <a:bodyPr wrap="square" rtlCol="0">
            <a:spAutoFit/>
          </a:bodyPr>
          <a:lstStyle/>
          <a:p>
            <a:pPr algn="ctr"/>
            <a:r>
              <a:rPr lang="en-US" altLang="zh-CN" sz="1400" dirty="0">
                <a:solidFill>
                  <a:schemeClr val="bg1"/>
                </a:solidFill>
                <a:latin typeface="黑体" panose="02010609060101010101" charset="-122"/>
                <a:ea typeface="黑体" panose="02010609060101010101" charset="-122"/>
                <a:cs typeface="黑体" panose="02010609060101010101" charset="-122"/>
              </a:rPr>
              <a:t>chat</a:t>
            </a:r>
            <a:r>
              <a:rPr lang="zh-CN" altLang="en-US" sz="1400" dirty="0">
                <a:solidFill>
                  <a:schemeClr val="bg1"/>
                </a:solidFill>
                <a:latin typeface="黑体" panose="02010609060101010101" charset="-122"/>
                <a:ea typeface="黑体" panose="02010609060101010101" charset="-122"/>
                <a:cs typeface="黑体" panose="02010609060101010101" charset="-122"/>
              </a:rPr>
              <a:t>微服务文件结构</a:t>
            </a:r>
            <a:endParaRPr lang="zh-CN" altLang="en-US" sz="1400" dirty="0">
              <a:solidFill>
                <a:schemeClr val="bg1"/>
              </a:solidFill>
              <a:latin typeface="黑体" panose="02010609060101010101" charset="-122"/>
              <a:ea typeface="黑体" panose="02010609060101010101" charset="-122"/>
              <a:cs typeface="黑体" panose="02010609060101010101" charset="-122"/>
            </a:endParaRPr>
          </a:p>
        </p:txBody>
      </p:sp>
      <p:pic>
        <p:nvPicPr>
          <p:cNvPr id="7" name="图片 6"/>
          <p:cNvPicPr>
            <a:picLocks noChangeAspect="1"/>
          </p:cNvPicPr>
          <p:nvPr>
            <p:custDataLst>
              <p:tags r:id="rId9"/>
            </p:custDataLst>
          </p:nvPr>
        </p:nvPicPr>
        <p:blipFill>
          <a:blip r:embed="rId10"/>
          <a:stretch>
            <a:fillRect/>
          </a:stretch>
        </p:blipFill>
        <p:spPr>
          <a:xfrm>
            <a:off x="542290" y="1129665"/>
            <a:ext cx="2578735" cy="4492625"/>
          </a:xfrm>
          <a:prstGeom prst="rect">
            <a:avLst/>
          </a:prstGeom>
        </p:spPr>
      </p:pic>
      <p:sp>
        <p:nvSpPr>
          <p:cNvPr id="6" name="文本框 5"/>
          <p:cNvSpPr txBox="1"/>
          <p:nvPr>
            <p:custDataLst>
              <p:tags r:id="rId11"/>
            </p:custDataLst>
          </p:nvPr>
        </p:nvSpPr>
        <p:spPr>
          <a:xfrm>
            <a:off x="3839845" y="5803900"/>
            <a:ext cx="2962910" cy="521970"/>
          </a:xfrm>
          <a:prstGeom prst="rect">
            <a:avLst/>
          </a:prstGeom>
          <a:noFill/>
        </p:spPr>
        <p:txBody>
          <a:bodyPr wrap="square" rtlCol="0">
            <a:spAutoFit/>
          </a:bodyPr>
          <a:lstStyle/>
          <a:p>
            <a:pPr algn="ctr"/>
            <a:r>
              <a:rPr lang="en-US" sz="1400">
                <a:solidFill>
                  <a:schemeClr val="bg1"/>
                </a:solidFill>
                <a:latin typeface="黑体" panose="02010609060101010101" charset="-122"/>
                <a:ea typeface="黑体" panose="02010609060101010101" charset="-122"/>
                <a:cs typeface="黑体" panose="02010609060101010101" charset="-122"/>
              </a:rPr>
              <a:t>chatroom-server.js</a:t>
            </a:r>
            <a:r>
              <a:rPr lang="zh-CN" altLang="en-US" sz="1400">
                <a:solidFill>
                  <a:schemeClr val="bg1"/>
                </a:solidFill>
                <a:latin typeface="黑体" panose="02010609060101010101" charset="-122"/>
                <a:ea typeface="黑体" panose="02010609060101010101" charset="-122"/>
                <a:cs typeface="黑体" panose="02010609060101010101" charset="-122"/>
              </a:rPr>
              <a:t>脚本</a:t>
            </a:r>
            <a:endParaRPr lang="zh-CN" altLang="en-US" sz="1400">
              <a:solidFill>
                <a:schemeClr val="bg1"/>
              </a:solidFill>
              <a:latin typeface="黑体" panose="02010609060101010101" charset="-122"/>
              <a:ea typeface="黑体" panose="02010609060101010101" charset="-122"/>
              <a:cs typeface="黑体" panose="02010609060101010101" charset="-122"/>
            </a:endParaRPr>
          </a:p>
          <a:p>
            <a:pPr algn="ctr"/>
            <a:r>
              <a:rPr lang="zh-CN" altLang="en-US" sz="1400">
                <a:solidFill>
                  <a:schemeClr val="bg1"/>
                </a:solidFill>
                <a:latin typeface="黑体" panose="02010609060101010101" charset="-122"/>
                <a:ea typeface="黑体" panose="02010609060101010101" charset="-122"/>
                <a:cs typeface="黑体" panose="02010609060101010101" charset="-122"/>
              </a:rPr>
              <a:t>用于给聊天室开辟端口，建立连接</a:t>
            </a:r>
            <a:endParaRPr lang="zh-CN" altLang="en-US" sz="1400">
              <a:solidFill>
                <a:schemeClr val="bg1"/>
              </a:solidFill>
              <a:latin typeface="黑体" panose="02010609060101010101" charset="-122"/>
              <a:ea typeface="黑体" panose="02010609060101010101" charset="-122"/>
              <a:cs typeface="黑体" panose="02010609060101010101" charset="-122"/>
            </a:endParaRPr>
          </a:p>
        </p:txBody>
      </p:sp>
      <p:pic>
        <p:nvPicPr>
          <p:cNvPr id="8" name="图片 7"/>
          <p:cNvPicPr>
            <a:picLocks noChangeAspect="1"/>
          </p:cNvPicPr>
          <p:nvPr>
            <p:custDataLst>
              <p:tags r:id="rId12"/>
            </p:custDataLst>
          </p:nvPr>
        </p:nvPicPr>
        <p:blipFill>
          <a:blip r:embed="rId13"/>
          <a:stretch>
            <a:fillRect/>
          </a:stretch>
        </p:blipFill>
        <p:spPr>
          <a:xfrm>
            <a:off x="7840980" y="1136015"/>
            <a:ext cx="4121785" cy="1322070"/>
          </a:xfrm>
          <a:prstGeom prst="rect">
            <a:avLst/>
          </a:prstGeom>
        </p:spPr>
      </p:pic>
      <p:sp>
        <p:nvSpPr>
          <p:cNvPr id="10" name="文本框 9"/>
          <p:cNvSpPr txBox="1"/>
          <p:nvPr>
            <p:custDataLst>
              <p:tags r:id="rId14"/>
            </p:custDataLst>
          </p:nvPr>
        </p:nvSpPr>
        <p:spPr>
          <a:xfrm>
            <a:off x="8420100" y="2478405"/>
            <a:ext cx="2962910" cy="521970"/>
          </a:xfrm>
          <a:prstGeom prst="rect">
            <a:avLst/>
          </a:prstGeom>
          <a:noFill/>
        </p:spPr>
        <p:txBody>
          <a:bodyPr wrap="square" rtlCol="0">
            <a:spAutoFit/>
          </a:bodyPr>
          <a:lstStyle/>
          <a:p>
            <a:pPr algn="ctr"/>
            <a:r>
              <a:rPr lang="zh-CN" altLang="en-US" sz="1400">
                <a:solidFill>
                  <a:schemeClr val="bg1"/>
                </a:solidFill>
                <a:latin typeface="黑体" panose="02010609060101010101" charset="-122"/>
                <a:ea typeface="黑体" panose="02010609060101010101" charset="-122"/>
                <a:cs typeface="黑体" panose="02010609060101010101" charset="-122"/>
              </a:rPr>
              <a:t>在前端的</a:t>
            </a:r>
            <a:r>
              <a:rPr lang="en-US" altLang="zh-CN" sz="1400">
                <a:solidFill>
                  <a:schemeClr val="bg1"/>
                </a:solidFill>
                <a:latin typeface="黑体" panose="02010609060101010101" charset="-122"/>
                <a:ea typeface="黑体" panose="02010609060101010101" charset="-122"/>
                <a:cs typeface="黑体" panose="02010609060101010101" charset="-122"/>
              </a:rPr>
              <a:t>js</a:t>
            </a:r>
            <a:r>
              <a:rPr lang="zh-CN" altLang="en-US" sz="1400">
                <a:solidFill>
                  <a:schemeClr val="bg1"/>
                </a:solidFill>
                <a:latin typeface="黑体" panose="02010609060101010101" charset="-122"/>
                <a:ea typeface="黑体" panose="02010609060101010101" charset="-122"/>
                <a:cs typeface="黑体" panose="02010609060101010101" charset="-122"/>
              </a:rPr>
              <a:t>代码中建立与后端对应聊天室端口的连接</a:t>
            </a:r>
            <a:endParaRPr lang="zh-CN" altLang="en-US" sz="1400">
              <a:solidFill>
                <a:schemeClr val="bg1"/>
              </a:solidFill>
              <a:latin typeface="黑体" panose="02010609060101010101" charset="-122"/>
              <a:ea typeface="黑体" panose="02010609060101010101" charset="-122"/>
              <a:cs typeface="黑体" panose="02010609060101010101" charset="-122"/>
            </a:endParaRPr>
          </a:p>
        </p:txBody>
      </p:sp>
      <p:pic>
        <p:nvPicPr>
          <p:cNvPr id="17" name="图片 16"/>
          <p:cNvPicPr>
            <a:picLocks noChangeAspect="1"/>
          </p:cNvPicPr>
          <p:nvPr>
            <p:custDataLst>
              <p:tags r:id="rId15"/>
            </p:custDataLst>
          </p:nvPr>
        </p:nvPicPr>
        <p:blipFill>
          <a:blip r:embed="rId16"/>
          <a:stretch>
            <a:fillRect/>
          </a:stretch>
        </p:blipFill>
        <p:spPr>
          <a:xfrm>
            <a:off x="3182620" y="1129665"/>
            <a:ext cx="4403725" cy="4512945"/>
          </a:xfrm>
          <a:prstGeom prst="rect">
            <a:avLst/>
          </a:prstGeom>
        </p:spPr>
      </p:pic>
      <p:pic>
        <p:nvPicPr>
          <p:cNvPr id="25" name="图片 24"/>
          <p:cNvPicPr>
            <a:picLocks noChangeAspect="1"/>
          </p:cNvPicPr>
          <p:nvPr>
            <p:custDataLst>
              <p:tags r:id="rId17"/>
            </p:custDataLst>
          </p:nvPr>
        </p:nvPicPr>
        <p:blipFill>
          <a:blip r:embed="rId18"/>
          <a:stretch>
            <a:fillRect/>
          </a:stretch>
        </p:blipFill>
        <p:spPr>
          <a:xfrm>
            <a:off x="7801610" y="3071495"/>
            <a:ext cx="4090035" cy="3235325"/>
          </a:xfrm>
          <a:prstGeom prst="rect">
            <a:avLst/>
          </a:prstGeom>
        </p:spPr>
      </p:pic>
    </p:spTree>
    <p:custDataLst>
      <p:tags r:id="rId1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grpSp>
        <p:nvGrpSpPr>
          <p:cNvPr id="11" name="组合 10"/>
          <p:cNvGrpSpPr/>
          <p:nvPr/>
        </p:nvGrpSpPr>
        <p:grpSpPr>
          <a:xfrm>
            <a:off x="422275" y="116841"/>
            <a:ext cx="8600440" cy="830580"/>
            <a:chOff x="1593" y="3850"/>
            <a:chExt cx="13544" cy="1308"/>
          </a:xfrm>
        </p:grpSpPr>
        <p:sp>
          <p:nvSpPr>
            <p:cNvPr id="12" name="矩形 11"/>
            <p:cNvSpPr/>
            <p:nvPr>
              <p:custDataLst>
                <p:tags r:id="rId6"/>
              </p:custDataLst>
            </p:nvPr>
          </p:nvSpPr>
          <p:spPr>
            <a:xfrm>
              <a:off x="2694" y="3850"/>
              <a:ext cx="10838" cy="1308"/>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项目亮点——情绪管理功能</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13" name="直接箭头连接符 12"/>
            <p:cNvCxnSpPr/>
            <p:nvPr>
              <p:custDataLst>
                <p:tags r:id="rId7"/>
              </p:custDataLst>
            </p:nvPr>
          </p:nvCxnSpPr>
          <p:spPr>
            <a:xfrm>
              <a:off x="13407"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8"/>
              </p:custDataLst>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03</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pic>
        <p:nvPicPr>
          <p:cNvPr id="4" name="图片 3"/>
          <p:cNvPicPr>
            <a:picLocks noChangeAspect="1"/>
          </p:cNvPicPr>
          <p:nvPr>
            <p:custDataLst>
              <p:tags r:id="rId9"/>
            </p:custDataLst>
          </p:nvPr>
        </p:nvPicPr>
        <p:blipFill>
          <a:blip r:embed="rId10"/>
          <a:stretch>
            <a:fillRect/>
          </a:stretch>
        </p:blipFill>
        <p:spPr>
          <a:xfrm>
            <a:off x="217592" y="1333958"/>
            <a:ext cx="4055863" cy="2358513"/>
          </a:xfrm>
          <a:prstGeom prst="rect">
            <a:avLst/>
          </a:prstGeom>
        </p:spPr>
      </p:pic>
      <p:pic>
        <p:nvPicPr>
          <p:cNvPr id="9" name="图片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7592" y="4344785"/>
            <a:ext cx="4073507" cy="2249977"/>
          </a:xfrm>
          <a:prstGeom prst="rect">
            <a:avLst/>
          </a:prstGeom>
        </p:spPr>
      </p:pic>
      <p:pic>
        <p:nvPicPr>
          <p:cNvPr id="16" name="图片 15"/>
          <p:cNvPicPr>
            <a:picLocks noChangeAspect="1"/>
          </p:cNvPicPr>
          <p:nvPr/>
        </p:nvPicPr>
        <p:blipFill>
          <a:blip r:embed="rId12"/>
          <a:stretch>
            <a:fillRect/>
          </a:stretch>
        </p:blipFill>
        <p:spPr>
          <a:xfrm>
            <a:off x="4491047" y="1333958"/>
            <a:ext cx="2567111" cy="5260804"/>
          </a:xfrm>
          <a:prstGeom prst="rect">
            <a:avLst/>
          </a:prstGeom>
        </p:spPr>
      </p:pic>
      <p:sp>
        <p:nvSpPr>
          <p:cNvPr id="18" name="文本框 17"/>
          <p:cNvSpPr txBox="1"/>
          <p:nvPr/>
        </p:nvSpPr>
        <p:spPr>
          <a:xfrm>
            <a:off x="7579301" y="1389257"/>
            <a:ext cx="3510877" cy="1200329"/>
          </a:xfrm>
          <a:prstGeom prst="rect">
            <a:avLst/>
          </a:prstGeom>
          <a:noFill/>
        </p:spPr>
        <p:txBody>
          <a:bodyPr wrap="square" rtlCol="0">
            <a:spAutoFit/>
          </a:bodyPr>
          <a:lstStyle/>
          <a:p>
            <a:r>
              <a:rPr lang="zh-CN" altLang="en-US" dirty="0">
                <a:solidFill>
                  <a:schemeClr val="bg1"/>
                </a:solidFill>
                <a:latin typeface="宋体" panose="02010600030101010101" pitchFamily="2" charset="-122"/>
                <a:ea typeface="宋体" panose="02010600030101010101" pitchFamily="2" charset="-122"/>
              </a:rPr>
              <a:t>用户可以通过心情打卡和随笔撰写记录日常情绪，系统接收数据后进行智能情绪分析，生成详细的情绪报告。</a:t>
            </a:r>
            <a:endParaRPr lang="en-US" altLang="zh-CN" dirty="0">
              <a:solidFill>
                <a:schemeClr val="bg1"/>
              </a:solidFill>
              <a:latin typeface="宋体" panose="02010600030101010101" pitchFamily="2" charset="-122"/>
              <a:ea typeface="宋体" panose="02010600030101010101" pitchFamily="2" charset="-122"/>
            </a:endParaRPr>
          </a:p>
        </p:txBody>
      </p:sp>
      <p:sp>
        <p:nvSpPr>
          <p:cNvPr id="22" name="文本框 21"/>
          <p:cNvSpPr txBox="1"/>
          <p:nvPr/>
        </p:nvSpPr>
        <p:spPr>
          <a:xfrm>
            <a:off x="7581731" y="4062499"/>
            <a:ext cx="3967474" cy="923330"/>
          </a:xfrm>
          <a:prstGeom prst="rect">
            <a:avLst/>
          </a:prstGeom>
          <a:noFill/>
        </p:spPr>
        <p:txBody>
          <a:bodyPr wrap="square" rtlCol="0">
            <a:spAutoFit/>
          </a:bodyPr>
          <a:lstStyle/>
          <a:p>
            <a:r>
              <a:rPr lang="zh-CN" altLang="en-US" dirty="0">
                <a:solidFill>
                  <a:schemeClr val="bg1"/>
                </a:solidFill>
                <a:latin typeface="宋体" panose="02010600030101010101" pitchFamily="2" charset="-122"/>
                <a:ea typeface="宋体" panose="02010600030101010101" pitchFamily="2" charset="-122"/>
              </a:rPr>
              <a:t>根据用户情绪状态，系统提供音乐推荐和个性化建议。</a:t>
            </a:r>
            <a:endParaRPr lang="en-US" altLang="zh-CN" dirty="0">
              <a:solidFill>
                <a:schemeClr val="bg1"/>
              </a:solidFill>
              <a:latin typeface="宋体" panose="02010600030101010101" pitchFamily="2" charset="-122"/>
              <a:ea typeface="宋体" panose="02010600030101010101" pitchFamily="2" charset="-122"/>
            </a:endParaRPr>
          </a:p>
          <a:p>
            <a:endParaRPr lang="zh-CN" altLang="en-US" dirty="0"/>
          </a:p>
        </p:txBody>
      </p:sp>
    </p:spTree>
    <p:custDataLst>
      <p:tags r:id="rId1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12" name="矩形 11"/>
          <p:cNvSpPr/>
          <p:nvPr>
            <p:custDataLst>
              <p:tags r:id="rId6"/>
            </p:custDataLst>
          </p:nvPr>
        </p:nvSpPr>
        <p:spPr>
          <a:xfrm>
            <a:off x="1121410" y="132715"/>
            <a:ext cx="6304915" cy="830580"/>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项目亮点——情绪管理功能</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13" name="直接箭头连接符 12"/>
          <p:cNvCxnSpPr/>
          <p:nvPr>
            <p:custDataLst>
              <p:tags r:id="rId7"/>
            </p:custDataLst>
          </p:nvPr>
        </p:nvCxnSpPr>
        <p:spPr>
          <a:xfrm>
            <a:off x="6240636" y="548005"/>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8"/>
            </p:custDataLst>
          </p:nvPr>
        </p:nvSpPr>
        <p:spPr>
          <a:xfrm>
            <a:off x="422275" y="225425"/>
            <a:ext cx="112712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03</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sp>
        <p:nvSpPr>
          <p:cNvPr id="6" name="文本框 5"/>
          <p:cNvSpPr txBox="1"/>
          <p:nvPr>
            <p:custDataLst>
              <p:tags r:id="rId9"/>
            </p:custDataLst>
          </p:nvPr>
        </p:nvSpPr>
        <p:spPr>
          <a:xfrm>
            <a:off x="2367801" y="1014838"/>
            <a:ext cx="4808335" cy="369332"/>
          </a:xfrm>
          <a:prstGeom prst="rect">
            <a:avLst/>
          </a:prstGeom>
          <a:noFill/>
        </p:spPr>
        <p:txBody>
          <a:bodyPr wrap="square" rtlCol="0">
            <a:spAutoFit/>
          </a:bodyPr>
          <a:lstStyle/>
          <a:p>
            <a:r>
              <a:rPr lang="zh-CN" altLang="en-US" dirty="0">
                <a:solidFill>
                  <a:schemeClr val="bg1"/>
                </a:solidFill>
                <a:latin typeface="黑体" panose="02010609060101010101" charset="-122"/>
                <a:ea typeface="黑体" panose="02010609060101010101" charset="-122"/>
              </a:rPr>
              <a:t>音乐情绪识别</a:t>
            </a:r>
            <a:endParaRPr lang="zh-CN" altLang="en-US" dirty="0">
              <a:solidFill>
                <a:schemeClr val="bg1"/>
              </a:solidFill>
              <a:latin typeface="黑体" panose="02010609060101010101" charset="-122"/>
              <a:ea typeface="黑体" panose="02010609060101010101" charset="-122"/>
            </a:endParaRPr>
          </a:p>
        </p:txBody>
      </p:sp>
      <p:pic>
        <p:nvPicPr>
          <p:cNvPr id="16" name="图片 15"/>
          <p:cNvPicPr>
            <a:picLocks noChangeAspect="1"/>
          </p:cNvPicPr>
          <p:nvPr>
            <p:custDataLst>
              <p:tags r:id="rId10"/>
            </p:custDataLst>
          </p:nvPr>
        </p:nvPicPr>
        <p:blipFill>
          <a:blip r:embed="rId11"/>
          <a:stretch>
            <a:fillRect/>
          </a:stretch>
        </p:blipFill>
        <p:spPr>
          <a:xfrm>
            <a:off x="7235404" y="1594122"/>
            <a:ext cx="3518324" cy="1750653"/>
          </a:xfrm>
          <a:prstGeom prst="rect">
            <a:avLst/>
          </a:prstGeom>
        </p:spPr>
      </p:pic>
      <p:pic>
        <p:nvPicPr>
          <p:cNvPr id="20" name="图片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35404" y="3470485"/>
            <a:ext cx="3518323" cy="2957590"/>
          </a:xfrm>
          <a:prstGeom prst="rect">
            <a:avLst/>
          </a:prstGeom>
        </p:spPr>
      </p:pic>
      <p:pic>
        <p:nvPicPr>
          <p:cNvPr id="4" name="图片 3"/>
          <p:cNvPicPr>
            <a:picLocks noChangeAspect="1"/>
          </p:cNvPicPr>
          <p:nvPr>
            <p:custDataLst>
              <p:tags r:id="rId13"/>
            </p:custDataLst>
          </p:nvPr>
        </p:nvPicPr>
        <p:blipFill>
          <a:blip r:embed="rId14"/>
          <a:srcRect l="21871"/>
          <a:stretch>
            <a:fillRect/>
          </a:stretch>
        </p:blipFill>
        <p:spPr>
          <a:xfrm>
            <a:off x="651192" y="1719832"/>
            <a:ext cx="2275205" cy="1429385"/>
          </a:xfrm>
          <a:prstGeom prst="rect">
            <a:avLst/>
          </a:prstGeom>
        </p:spPr>
      </p:pic>
      <p:pic>
        <p:nvPicPr>
          <p:cNvPr id="5" name="图片 4"/>
          <p:cNvPicPr>
            <a:picLocks noChangeAspect="1"/>
          </p:cNvPicPr>
          <p:nvPr>
            <p:custDataLst>
              <p:tags r:id="rId15"/>
            </p:custDataLst>
          </p:nvPr>
        </p:nvPicPr>
        <p:blipFill>
          <a:blip r:embed="rId16"/>
          <a:stretch>
            <a:fillRect/>
          </a:stretch>
        </p:blipFill>
        <p:spPr>
          <a:xfrm>
            <a:off x="650557" y="3161917"/>
            <a:ext cx="2275840" cy="1348105"/>
          </a:xfrm>
          <a:prstGeom prst="rect">
            <a:avLst/>
          </a:prstGeom>
        </p:spPr>
      </p:pic>
      <p:pic>
        <p:nvPicPr>
          <p:cNvPr id="8" name="图片 7"/>
          <p:cNvPicPr>
            <a:picLocks noChangeAspect="1"/>
          </p:cNvPicPr>
          <p:nvPr>
            <p:custDataLst>
              <p:tags r:id="rId17"/>
            </p:custDataLst>
          </p:nvPr>
        </p:nvPicPr>
        <p:blipFill>
          <a:blip r:embed="rId18"/>
          <a:stretch>
            <a:fillRect/>
          </a:stretch>
        </p:blipFill>
        <p:spPr>
          <a:xfrm>
            <a:off x="3167697" y="1717927"/>
            <a:ext cx="2927985" cy="1503045"/>
          </a:xfrm>
          <a:prstGeom prst="rect">
            <a:avLst/>
          </a:prstGeom>
        </p:spPr>
      </p:pic>
      <p:pic>
        <p:nvPicPr>
          <p:cNvPr id="9" name="图片 8"/>
          <p:cNvPicPr>
            <a:picLocks noChangeAspect="1"/>
          </p:cNvPicPr>
          <p:nvPr>
            <p:custDataLst>
              <p:tags r:id="rId19"/>
            </p:custDataLst>
          </p:nvPr>
        </p:nvPicPr>
        <p:blipFill>
          <a:blip r:embed="rId20"/>
          <a:stretch>
            <a:fillRect/>
          </a:stretch>
        </p:blipFill>
        <p:spPr>
          <a:xfrm>
            <a:off x="3186747" y="3294632"/>
            <a:ext cx="2896235" cy="1231900"/>
          </a:xfrm>
          <a:prstGeom prst="rect">
            <a:avLst/>
          </a:prstGeom>
        </p:spPr>
      </p:pic>
      <p:sp>
        <p:nvSpPr>
          <p:cNvPr id="10" name="文本框 9"/>
          <p:cNvSpPr txBox="1"/>
          <p:nvPr/>
        </p:nvSpPr>
        <p:spPr>
          <a:xfrm>
            <a:off x="2367801" y="4669201"/>
            <a:ext cx="3481495" cy="369332"/>
          </a:xfrm>
          <a:prstGeom prst="rect">
            <a:avLst/>
          </a:prstGeom>
          <a:noFill/>
        </p:spPr>
        <p:txBody>
          <a:bodyPr wrap="square" rtlCol="0">
            <a:spAutoFit/>
          </a:bodyPr>
          <a:lstStyle/>
          <a:p>
            <a:r>
              <a:rPr lang="zh-CN" altLang="en-US" dirty="0">
                <a:solidFill>
                  <a:schemeClr val="bg1"/>
                </a:solidFill>
                <a:latin typeface="宋体" panose="02010600030101010101" pitchFamily="2" charset="-122"/>
                <a:ea typeface="宋体" panose="02010600030101010101" pitchFamily="2" charset="-122"/>
              </a:rPr>
              <a:t>数据集制作</a:t>
            </a:r>
            <a:endParaRPr lang="zh-CN" altLang="en-US" dirty="0">
              <a:solidFill>
                <a:schemeClr val="bg1"/>
              </a:solidFill>
              <a:latin typeface="宋体" panose="02010600030101010101" pitchFamily="2" charset="-122"/>
              <a:ea typeface="宋体" panose="02010600030101010101" pitchFamily="2" charset="-122"/>
            </a:endParaRPr>
          </a:p>
        </p:txBody>
      </p:sp>
      <p:sp>
        <p:nvSpPr>
          <p:cNvPr id="11" name="文本框 10"/>
          <p:cNvSpPr txBox="1"/>
          <p:nvPr/>
        </p:nvSpPr>
        <p:spPr>
          <a:xfrm>
            <a:off x="8277535" y="6457419"/>
            <a:ext cx="3481495" cy="369332"/>
          </a:xfrm>
          <a:prstGeom prst="rect">
            <a:avLst/>
          </a:prstGeom>
          <a:noFill/>
        </p:spPr>
        <p:txBody>
          <a:bodyPr wrap="square" rtlCol="0">
            <a:spAutoFit/>
          </a:bodyPr>
          <a:lstStyle/>
          <a:p>
            <a:r>
              <a:rPr lang="zh-CN" altLang="en-US" dirty="0">
                <a:solidFill>
                  <a:schemeClr val="bg1"/>
                </a:solidFill>
                <a:latin typeface="宋体" panose="02010600030101010101" pitchFamily="2" charset="-122"/>
                <a:ea typeface="宋体" panose="02010600030101010101" pitchFamily="2" charset="-122"/>
              </a:rPr>
              <a:t>训练结果</a:t>
            </a:r>
            <a:endParaRPr lang="zh-CN" altLang="en-US" dirty="0">
              <a:solidFill>
                <a:schemeClr val="bg1"/>
              </a:solidFill>
              <a:latin typeface="宋体" panose="02010600030101010101" pitchFamily="2" charset="-122"/>
              <a:ea typeface="宋体" panose="02010600030101010101" pitchFamily="2" charset="-122"/>
            </a:endParaRPr>
          </a:p>
        </p:txBody>
      </p:sp>
      <p:sp>
        <p:nvSpPr>
          <p:cNvPr id="14" name="文本框 13"/>
          <p:cNvSpPr txBox="1"/>
          <p:nvPr/>
        </p:nvSpPr>
        <p:spPr>
          <a:xfrm>
            <a:off x="8277534" y="1164882"/>
            <a:ext cx="3481495" cy="369332"/>
          </a:xfrm>
          <a:prstGeom prst="rect">
            <a:avLst/>
          </a:prstGeom>
          <a:noFill/>
        </p:spPr>
        <p:txBody>
          <a:bodyPr wrap="square" rtlCol="0">
            <a:spAutoFit/>
          </a:bodyPr>
          <a:lstStyle/>
          <a:p>
            <a:r>
              <a:rPr lang="zh-CN" altLang="en-US" dirty="0">
                <a:solidFill>
                  <a:schemeClr val="bg1"/>
                </a:solidFill>
                <a:latin typeface="宋体" panose="02010600030101010101" pitchFamily="2" charset="-122"/>
                <a:ea typeface="宋体" panose="02010600030101010101" pitchFamily="2" charset="-122"/>
              </a:rPr>
              <a:t>训练流程</a:t>
            </a:r>
            <a:endParaRPr lang="zh-CN" altLang="en-US" dirty="0">
              <a:solidFill>
                <a:schemeClr val="bg1"/>
              </a:solidFill>
              <a:latin typeface="宋体" panose="02010600030101010101" pitchFamily="2" charset="-122"/>
              <a:ea typeface="宋体" panose="02010600030101010101" pitchFamily="2" charset="-122"/>
            </a:endParaRPr>
          </a:p>
        </p:txBody>
      </p:sp>
      <p:sp>
        <p:nvSpPr>
          <p:cNvPr id="17" name="文本框 16"/>
          <p:cNvSpPr txBox="1"/>
          <p:nvPr/>
        </p:nvSpPr>
        <p:spPr>
          <a:xfrm>
            <a:off x="985837" y="5440549"/>
            <a:ext cx="5190067" cy="646331"/>
          </a:xfrm>
          <a:prstGeom prst="rect">
            <a:avLst/>
          </a:prstGeom>
          <a:noFill/>
        </p:spPr>
        <p:txBody>
          <a:bodyPr wrap="square" rtlCol="0">
            <a:spAutoFit/>
          </a:bodyPr>
          <a:lstStyle/>
          <a:p>
            <a:r>
              <a:rPr lang="zh-CN" altLang="en-US" b="1" dirty="0">
                <a:solidFill>
                  <a:schemeClr val="bg1"/>
                </a:solidFill>
                <a:latin typeface="宋体" panose="02010600030101010101" pitchFamily="2" charset="-122"/>
                <a:ea typeface="宋体" panose="02010600030101010101" pitchFamily="2" charset="-122"/>
              </a:rPr>
              <a:t>我们的情绪识别模型在各个情绪类别上均表现出色，展示了我们在音乐情绪识别方面的技术优势</a:t>
            </a:r>
            <a:r>
              <a:rPr lang="zh-CN" altLang="en-US" dirty="0">
                <a:solidFill>
                  <a:schemeClr val="bg1"/>
                </a:solidFill>
                <a:latin typeface="宋体" panose="02010600030101010101" pitchFamily="2" charset="-122"/>
                <a:ea typeface="宋体" panose="02010600030101010101" pitchFamily="2" charset="-122"/>
              </a:rPr>
              <a:t>。</a:t>
            </a:r>
            <a:endParaRPr lang="zh-CN" altLang="en-US" dirty="0">
              <a:solidFill>
                <a:schemeClr val="bg1"/>
              </a:solidFill>
              <a:latin typeface="宋体" panose="02010600030101010101" pitchFamily="2" charset="-122"/>
              <a:ea typeface="宋体" panose="02010600030101010101" pitchFamily="2" charset="-122"/>
            </a:endParaRPr>
          </a:p>
        </p:txBody>
      </p:sp>
    </p:spTree>
    <p:custDataLst>
      <p:tags r:id="rId2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12" name="矩形 11"/>
          <p:cNvSpPr/>
          <p:nvPr>
            <p:custDataLst>
              <p:tags r:id="rId6"/>
            </p:custDataLst>
          </p:nvPr>
        </p:nvSpPr>
        <p:spPr>
          <a:xfrm>
            <a:off x="1121410" y="132715"/>
            <a:ext cx="6304915" cy="830580"/>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项目亮点——情绪管理功能</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13" name="直接箭头连接符 12"/>
          <p:cNvCxnSpPr/>
          <p:nvPr>
            <p:custDataLst>
              <p:tags r:id="rId7"/>
            </p:custDataLst>
          </p:nvPr>
        </p:nvCxnSpPr>
        <p:spPr>
          <a:xfrm>
            <a:off x="6240636" y="548005"/>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8"/>
            </p:custDataLst>
          </p:nvPr>
        </p:nvSpPr>
        <p:spPr>
          <a:xfrm>
            <a:off x="422275" y="225425"/>
            <a:ext cx="112712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03</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sp>
        <p:nvSpPr>
          <p:cNvPr id="6" name="文本框 5"/>
          <p:cNvSpPr txBox="1"/>
          <p:nvPr>
            <p:custDataLst>
              <p:tags r:id="rId9"/>
            </p:custDataLst>
          </p:nvPr>
        </p:nvSpPr>
        <p:spPr>
          <a:xfrm>
            <a:off x="2367801" y="1014838"/>
            <a:ext cx="4808335" cy="369332"/>
          </a:xfrm>
          <a:prstGeom prst="rect">
            <a:avLst/>
          </a:prstGeom>
          <a:noFill/>
        </p:spPr>
        <p:txBody>
          <a:bodyPr wrap="square" rtlCol="0">
            <a:spAutoFit/>
          </a:bodyPr>
          <a:lstStyle/>
          <a:p>
            <a:r>
              <a:rPr lang="zh-CN" altLang="en-US" dirty="0">
                <a:solidFill>
                  <a:schemeClr val="bg1"/>
                </a:solidFill>
                <a:latin typeface="黑体" panose="02010609060101010101" charset="-122"/>
                <a:ea typeface="黑体" panose="02010609060101010101" charset="-122"/>
              </a:rPr>
              <a:t>文本情绪识别</a:t>
            </a:r>
            <a:endParaRPr lang="zh-CN" altLang="en-US" dirty="0">
              <a:solidFill>
                <a:schemeClr val="bg1"/>
              </a:solidFill>
              <a:latin typeface="黑体" panose="02010609060101010101" charset="-122"/>
              <a:ea typeface="黑体" panose="02010609060101010101" charset="-122"/>
            </a:endParaRPr>
          </a:p>
        </p:txBody>
      </p:sp>
      <p:sp>
        <p:nvSpPr>
          <p:cNvPr id="10" name="文本框 9"/>
          <p:cNvSpPr txBox="1"/>
          <p:nvPr/>
        </p:nvSpPr>
        <p:spPr>
          <a:xfrm>
            <a:off x="680332" y="4650342"/>
            <a:ext cx="3481495" cy="369332"/>
          </a:xfrm>
          <a:prstGeom prst="rect">
            <a:avLst/>
          </a:prstGeom>
          <a:noFill/>
        </p:spPr>
        <p:txBody>
          <a:bodyPr wrap="square" rtlCol="0">
            <a:spAutoFit/>
          </a:bodyPr>
          <a:lstStyle/>
          <a:p>
            <a:r>
              <a:rPr lang="zh-CN" altLang="en-US" dirty="0">
                <a:solidFill>
                  <a:schemeClr val="bg1"/>
                </a:solidFill>
                <a:latin typeface="宋体" panose="02010600030101010101" pitchFamily="2" charset="-122"/>
                <a:ea typeface="宋体" panose="02010600030101010101" pitchFamily="2" charset="-122"/>
              </a:rPr>
              <a:t>数据集制作</a:t>
            </a:r>
            <a:endParaRPr lang="zh-CN" altLang="en-US" dirty="0">
              <a:solidFill>
                <a:schemeClr val="bg1"/>
              </a:solidFill>
              <a:latin typeface="宋体" panose="02010600030101010101" pitchFamily="2" charset="-122"/>
              <a:ea typeface="宋体" panose="02010600030101010101" pitchFamily="2" charset="-122"/>
            </a:endParaRPr>
          </a:p>
        </p:txBody>
      </p:sp>
      <p:sp>
        <p:nvSpPr>
          <p:cNvPr id="11" name="文本框 10"/>
          <p:cNvSpPr txBox="1"/>
          <p:nvPr/>
        </p:nvSpPr>
        <p:spPr>
          <a:xfrm>
            <a:off x="8277535" y="6457419"/>
            <a:ext cx="3481495" cy="369332"/>
          </a:xfrm>
          <a:prstGeom prst="rect">
            <a:avLst/>
          </a:prstGeom>
          <a:noFill/>
        </p:spPr>
        <p:txBody>
          <a:bodyPr wrap="square" rtlCol="0">
            <a:spAutoFit/>
          </a:bodyPr>
          <a:lstStyle/>
          <a:p>
            <a:r>
              <a:rPr lang="zh-CN" altLang="en-US" dirty="0">
                <a:solidFill>
                  <a:schemeClr val="bg1"/>
                </a:solidFill>
                <a:latin typeface="宋体" panose="02010600030101010101" pitchFamily="2" charset="-122"/>
                <a:ea typeface="宋体" panose="02010600030101010101" pitchFamily="2" charset="-122"/>
              </a:rPr>
              <a:t>训练结果</a:t>
            </a:r>
            <a:endParaRPr lang="zh-CN" altLang="en-US" dirty="0">
              <a:solidFill>
                <a:schemeClr val="bg1"/>
              </a:solidFill>
              <a:latin typeface="宋体" panose="02010600030101010101" pitchFamily="2" charset="-122"/>
              <a:ea typeface="宋体" panose="02010600030101010101" pitchFamily="2" charset="-122"/>
            </a:endParaRPr>
          </a:p>
        </p:txBody>
      </p:sp>
      <p:sp>
        <p:nvSpPr>
          <p:cNvPr id="14" name="文本框 13"/>
          <p:cNvSpPr txBox="1"/>
          <p:nvPr/>
        </p:nvSpPr>
        <p:spPr>
          <a:xfrm>
            <a:off x="8277534" y="1164882"/>
            <a:ext cx="3481495" cy="369332"/>
          </a:xfrm>
          <a:prstGeom prst="rect">
            <a:avLst/>
          </a:prstGeom>
          <a:noFill/>
        </p:spPr>
        <p:txBody>
          <a:bodyPr wrap="square" rtlCol="0">
            <a:spAutoFit/>
          </a:bodyPr>
          <a:lstStyle/>
          <a:p>
            <a:r>
              <a:rPr lang="zh-CN" altLang="en-US" dirty="0">
                <a:solidFill>
                  <a:schemeClr val="bg1"/>
                </a:solidFill>
                <a:latin typeface="宋体" panose="02010600030101010101" pitchFamily="2" charset="-122"/>
                <a:ea typeface="宋体" panose="02010600030101010101" pitchFamily="2" charset="-122"/>
              </a:rPr>
              <a:t>训练流程</a:t>
            </a:r>
            <a:endParaRPr lang="zh-CN" altLang="en-US" dirty="0">
              <a:solidFill>
                <a:schemeClr val="bg1"/>
              </a:solidFill>
              <a:latin typeface="宋体" panose="02010600030101010101" pitchFamily="2" charset="-122"/>
              <a:ea typeface="宋体" panose="02010600030101010101" pitchFamily="2" charset="-122"/>
            </a:endParaRPr>
          </a:p>
        </p:txBody>
      </p:sp>
      <p:sp>
        <p:nvSpPr>
          <p:cNvPr id="17" name="文本框 16"/>
          <p:cNvSpPr txBox="1"/>
          <p:nvPr/>
        </p:nvSpPr>
        <p:spPr>
          <a:xfrm>
            <a:off x="985837" y="5440549"/>
            <a:ext cx="5190067" cy="646331"/>
          </a:xfrm>
          <a:prstGeom prst="rect">
            <a:avLst/>
          </a:prstGeom>
          <a:noFill/>
        </p:spPr>
        <p:txBody>
          <a:bodyPr wrap="square" rtlCol="0">
            <a:spAutoFit/>
          </a:bodyPr>
          <a:lstStyle/>
          <a:p>
            <a:r>
              <a:rPr lang="zh-CN" altLang="en-US" b="1" dirty="0">
                <a:solidFill>
                  <a:schemeClr val="bg1"/>
                </a:solidFill>
                <a:latin typeface="宋体" panose="02010600030101010101" pitchFamily="2" charset="-122"/>
                <a:ea typeface="宋体" panose="02010600030101010101" pitchFamily="2" charset="-122"/>
              </a:rPr>
              <a:t>通过</a:t>
            </a:r>
            <a:r>
              <a:rPr lang="en-US" altLang="zh-CN" b="1" dirty="0">
                <a:solidFill>
                  <a:schemeClr val="bg1"/>
                </a:solidFill>
                <a:latin typeface="宋体" panose="02010600030101010101" pitchFamily="2" charset="-122"/>
                <a:ea typeface="宋体" panose="02010600030101010101" pitchFamily="2" charset="-122"/>
              </a:rPr>
              <a:t>BERT</a:t>
            </a:r>
            <a:r>
              <a:rPr lang="zh-CN" altLang="en-US" b="1" dirty="0">
                <a:solidFill>
                  <a:schemeClr val="bg1"/>
                </a:solidFill>
                <a:latin typeface="宋体" panose="02010600030101010101" pitchFamily="2" charset="-122"/>
                <a:ea typeface="宋体" panose="02010600030101010101" pitchFamily="2" charset="-122"/>
              </a:rPr>
              <a:t>预训练模型来对文本进行情绪识别，结果良好。</a:t>
            </a:r>
            <a:endParaRPr lang="zh-CN" altLang="en-US" dirty="0">
              <a:solidFill>
                <a:schemeClr val="bg1"/>
              </a:solidFill>
              <a:latin typeface="宋体" panose="02010600030101010101" pitchFamily="2" charset="-122"/>
              <a:ea typeface="宋体" panose="02010600030101010101" pitchFamily="2" charset="-122"/>
            </a:endParaRPr>
          </a:p>
        </p:txBody>
      </p:sp>
      <p:pic>
        <p:nvPicPr>
          <p:cNvPr id="7" name="图片 6"/>
          <p:cNvPicPr>
            <a:picLocks noChangeAspect="1"/>
          </p:cNvPicPr>
          <p:nvPr>
            <p:custDataLst>
              <p:tags r:id="rId10"/>
            </p:custDataLst>
          </p:nvPr>
        </p:nvPicPr>
        <p:blipFill>
          <a:blip r:embed="rId11"/>
          <a:stretch>
            <a:fillRect/>
          </a:stretch>
        </p:blipFill>
        <p:spPr>
          <a:xfrm>
            <a:off x="680332" y="1766230"/>
            <a:ext cx="1444733" cy="2725420"/>
          </a:xfrm>
          <a:prstGeom prst="rect">
            <a:avLst/>
          </a:prstGeom>
        </p:spPr>
      </p:pic>
      <p:pic>
        <p:nvPicPr>
          <p:cNvPr id="18" name="图片 17"/>
          <p:cNvPicPr>
            <a:picLocks noChangeAspect="1"/>
          </p:cNvPicPr>
          <p:nvPr>
            <p:custDataLst>
              <p:tags r:id="rId12"/>
            </p:custDataLst>
          </p:nvPr>
        </p:nvPicPr>
        <p:blipFill>
          <a:blip r:embed="rId13"/>
          <a:stretch>
            <a:fillRect/>
          </a:stretch>
        </p:blipFill>
        <p:spPr>
          <a:xfrm>
            <a:off x="5181600" y="1736121"/>
            <a:ext cx="2523069" cy="1419446"/>
          </a:xfrm>
          <a:prstGeom prst="rect">
            <a:avLst/>
          </a:prstGeom>
        </p:spPr>
      </p:pic>
      <p:pic>
        <p:nvPicPr>
          <p:cNvPr id="19" name="图片 18"/>
          <p:cNvPicPr>
            <a:picLocks noChangeAspect="1"/>
          </p:cNvPicPr>
          <p:nvPr>
            <p:custDataLst>
              <p:tags r:id="rId14"/>
            </p:custDataLst>
          </p:nvPr>
        </p:nvPicPr>
        <p:blipFill>
          <a:blip r:embed="rId15"/>
          <a:stretch>
            <a:fillRect/>
          </a:stretch>
        </p:blipFill>
        <p:spPr>
          <a:xfrm>
            <a:off x="7704669" y="1738417"/>
            <a:ext cx="4299585" cy="1390523"/>
          </a:xfrm>
          <a:prstGeom prst="rect">
            <a:avLst/>
          </a:prstGeom>
        </p:spPr>
      </p:pic>
      <p:pic>
        <p:nvPicPr>
          <p:cNvPr id="21" name="图片 20"/>
          <p:cNvPicPr>
            <a:picLocks noChangeAspect="1"/>
          </p:cNvPicPr>
          <p:nvPr>
            <p:custDataLst>
              <p:tags r:id="rId16"/>
            </p:custDataLst>
          </p:nvPr>
        </p:nvPicPr>
        <p:blipFill>
          <a:blip r:embed="rId17"/>
          <a:srcRect r="12833"/>
          <a:stretch>
            <a:fillRect/>
          </a:stretch>
        </p:blipFill>
        <p:spPr>
          <a:xfrm>
            <a:off x="6823355" y="3138273"/>
            <a:ext cx="4035452" cy="3171722"/>
          </a:xfrm>
          <a:prstGeom prst="rect">
            <a:avLst/>
          </a:prstGeom>
        </p:spPr>
      </p:pic>
      <p:sp>
        <p:nvSpPr>
          <p:cNvPr id="24" name="文本框 23"/>
          <p:cNvSpPr txBox="1"/>
          <p:nvPr/>
        </p:nvSpPr>
        <p:spPr>
          <a:xfrm>
            <a:off x="2321102" y="1766230"/>
            <a:ext cx="2758898" cy="2835354"/>
          </a:xfrm>
          <a:prstGeom prst="roundRect">
            <a:avLst/>
          </a:prstGeom>
          <a:solidFill>
            <a:schemeClr val="accent2">
              <a:lumMod val="40000"/>
              <a:lumOff val="60000"/>
            </a:schemeClr>
          </a:solidFill>
          <a:ln w="38100">
            <a:solidFill>
              <a:schemeClr val="accent4">
                <a:lumMod val="20000"/>
                <a:lumOff val="80000"/>
              </a:schemeClr>
            </a:solidFill>
            <a:prstDash val="dash"/>
          </a:ln>
        </p:spPr>
        <p:txBody>
          <a:bodyPr wrap="square" rtlCol="0">
            <a:spAutoFit/>
          </a:bodyPr>
          <a:lstStyle/>
          <a:p>
            <a:r>
              <a:rPr lang="zh-CN" altLang="en-US" b="1" dirty="0">
                <a:solidFill>
                  <a:schemeClr val="accent1"/>
                </a:solidFill>
                <a:latin typeface="黑体" panose="02010609060101010101" charset="-122"/>
                <a:ea typeface="黑体" panose="02010609060101010101" charset="-122"/>
                <a:cs typeface="黑体" panose="02010609060101010101" charset="-122"/>
                <a:sym typeface="+mn-ea"/>
              </a:rPr>
              <a:t>我们收集和标注了大量的用户评论数据，并对其情绪进行了分类，包括愤怒 </a:t>
            </a:r>
            <a:r>
              <a:rPr lang="en-US" altLang="zh-CN" b="1" dirty="0">
                <a:solidFill>
                  <a:schemeClr val="accent1"/>
                </a:solidFill>
                <a:latin typeface="黑体" panose="02010609060101010101" charset="-122"/>
                <a:ea typeface="黑体" panose="02010609060101010101" charset="-122"/>
                <a:cs typeface="黑体" panose="02010609060101010101" charset="-122"/>
                <a:sym typeface="+mn-ea"/>
              </a:rPr>
              <a:t>(aggressive)</a:t>
            </a:r>
            <a:r>
              <a:rPr lang="zh-CN" altLang="en-US" b="1" dirty="0">
                <a:solidFill>
                  <a:schemeClr val="accent1"/>
                </a:solidFill>
                <a:latin typeface="黑体" panose="02010609060101010101" charset="-122"/>
                <a:ea typeface="黑体" panose="02010609060101010101" charset="-122"/>
                <a:cs typeface="黑体" panose="02010609060101010101" charset="-122"/>
                <a:sym typeface="+mn-ea"/>
              </a:rPr>
              <a:t>、快乐 </a:t>
            </a:r>
            <a:r>
              <a:rPr lang="en-US" altLang="zh-CN" b="1" dirty="0">
                <a:solidFill>
                  <a:schemeClr val="accent1"/>
                </a:solidFill>
                <a:latin typeface="黑体" panose="02010609060101010101" charset="-122"/>
                <a:ea typeface="黑体" panose="02010609060101010101" charset="-122"/>
                <a:cs typeface="黑体" panose="02010609060101010101" charset="-122"/>
                <a:sym typeface="+mn-ea"/>
              </a:rPr>
              <a:t>(happy)</a:t>
            </a:r>
            <a:r>
              <a:rPr lang="zh-CN" altLang="en-US" b="1" dirty="0">
                <a:solidFill>
                  <a:schemeClr val="accent1"/>
                </a:solidFill>
                <a:latin typeface="黑体" panose="02010609060101010101" charset="-122"/>
                <a:ea typeface="黑体" panose="02010609060101010101" charset="-122"/>
                <a:cs typeface="黑体" panose="02010609060101010101" charset="-122"/>
                <a:sym typeface="+mn-ea"/>
              </a:rPr>
              <a:t>、平静 </a:t>
            </a:r>
            <a:r>
              <a:rPr lang="en-US" altLang="zh-CN" b="1" dirty="0">
                <a:solidFill>
                  <a:schemeClr val="accent1"/>
                </a:solidFill>
                <a:latin typeface="黑体" panose="02010609060101010101" charset="-122"/>
                <a:ea typeface="黑体" panose="02010609060101010101" charset="-122"/>
                <a:cs typeface="黑体" panose="02010609060101010101" charset="-122"/>
                <a:sym typeface="+mn-ea"/>
              </a:rPr>
              <a:t>(peace)</a:t>
            </a:r>
            <a:r>
              <a:rPr lang="zh-CN" altLang="en-US" b="1" dirty="0">
                <a:solidFill>
                  <a:schemeClr val="accent1"/>
                </a:solidFill>
                <a:latin typeface="黑体" panose="02010609060101010101" charset="-122"/>
                <a:ea typeface="黑体" panose="02010609060101010101" charset="-122"/>
                <a:cs typeface="黑体" panose="02010609060101010101" charset="-122"/>
                <a:sym typeface="+mn-ea"/>
              </a:rPr>
              <a:t>、悲伤 </a:t>
            </a:r>
            <a:r>
              <a:rPr lang="en-US" altLang="zh-CN" b="1" dirty="0">
                <a:solidFill>
                  <a:schemeClr val="accent1"/>
                </a:solidFill>
                <a:latin typeface="黑体" panose="02010609060101010101" charset="-122"/>
                <a:ea typeface="黑体" panose="02010609060101010101" charset="-122"/>
                <a:cs typeface="黑体" panose="02010609060101010101" charset="-122"/>
                <a:sym typeface="+mn-ea"/>
              </a:rPr>
              <a:t>(sad)</a:t>
            </a:r>
            <a:r>
              <a:rPr lang="zh-CN" altLang="en-US" b="1" dirty="0">
                <a:solidFill>
                  <a:schemeClr val="accent1"/>
                </a:solidFill>
                <a:latin typeface="黑体" panose="02010609060101010101" charset="-122"/>
                <a:ea typeface="黑体" panose="02010609060101010101" charset="-122"/>
                <a:cs typeface="黑体" panose="02010609060101010101" charset="-122"/>
                <a:sym typeface="+mn-ea"/>
              </a:rPr>
              <a:t>等类别。通过对数据集的构建和清洗，确保了模型训练数据的高质量。</a:t>
            </a:r>
            <a:endParaRPr lang="zh-CN" altLang="en-US" dirty="0">
              <a:solidFill>
                <a:schemeClr val="accent1"/>
              </a:solidFill>
              <a:latin typeface="黑体" panose="02010609060101010101" charset="-122"/>
              <a:ea typeface="黑体" panose="02010609060101010101" charset="-122"/>
              <a:cs typeface="黑体" panose="02010609060101010101" charset="-122"/>
              <a:sym typeface="+mn-ea"/>
            </a:endParaRPr>
          </a:p>
        </p:txBody>
      </p:sp>
    </p:spTree>
    <p:custDataLst>
      <p:tags r:id="rId1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9525" y="-63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793750" y="696595"/>
            <a:ext cx="4417695" cy="1198880"/>
            <a:chOff x="11498" y="5921"/>
            <a:chExt cx="6957" cy="1888"/>
          </a:xfrm>
        </p:grpSpPr>
        <p:sp>
          <p:nvSpPr>
            <p:cNvPr id="24" name="文本框 23"/>
            <p:cNvSpPr txBox="1"/>
            <p:nvPr>
              <p:custDataLst>
                <p:tags r:id="rId2"/>
              </p:custDataLst>
            </p:nvPr>
          </p:nvSpPr>
          <p:spPr>
            <a:xfrm>
              <a:off x="14607" y="6678"/>
              <a:ext cx="3848" cy="919"/>
            </a:xfrm>
            <a:prstGeom prst="rect">
              <a:avLst/>
            </a:prstGeom>
            <a:noFill/>
          </p:spPr>
          <p:txBody>
            <a:bodyPr wrap="square" rtlCol="0">
              <a:spAutoFit/>
            </a:bodyPr>
            <a:lstStyle/>
            <a:p>
              <a:pPr algn="l">
                <a:buClrTx/>
                <a:buSzTx/>
                <a:buFontTx/>
              </a:pPr>
              <a:r>
                <a:rPr lang="en-US" altLang="zh-CN" sz="3200">
                  <a:solidFill>
                    <a:schemeClr val="accent1">
                      <a:lumMod val="40000"/>
                      <a:lumOff val="60000"/>
                    </a:schemeClr>
                  </a:solidFill>
                  <a:latin typeface="MiSans" panose="00000500000000000000" charset="-122"/>
                  <a:ea typeface="MiSans" panose="00000500000000000000" charset="-122"/>
                  <a:sym typeface="+mn-ea"/>
                </a:rPr>
                <a:t>CONTENTS</a:t>
              </a:r>
              <a:endParaRPr lang="en-US" altLang="zh-CN" sz="3200" kern="0">
                <a:solidFill>
                  <a:schemeClr val="accent1">
                    <a:lumMod val="40000"/>
                    <a:lumOff val="60000"/>
                  </a:schemeClr>
                </a:solidFill>
                <a:uFillTx/>
                <a:latin typeface="MiSans" panose="00000500000000000000" charset="-122"/>
                <a:ea typeface="MiSans" panose="00000500000000000000" charset="-122"/>
                <a:sym typeface="+mn-ea"/>
              </a:endParaRPr>
            </a:p>
          </p:txBody>
        </p:sp>
        <p:sp>
          <p:nvSpPr>
            <p:cNvPr id="25" name="文本框 24"/>
            <p:cNvSpPr txBox="1"/>
            <p:nvPr>
              <p:custDataLst>
                <p:tags r:id="rId3"/>
              </p:custDataLst>
            </p:nvPr>
          </p:nvSpPr>
          <p:spPr>
            <a:xfrm>
              <a:off x="11498" y="5921"/>
              <a:ext cx="3266" cy="1888"/>
            </a:xfrm>
            <a:prstGeom prst="rect">
              <a:avLst/>
            </a:prstGeom>
            <a:noFill/>
          </p:spPr>
          <p:txBody>
            <a:bodyPr wrap="square" rtlCol="0">
              <a:spAutoFit/>
            </a:bodyPr>
            <a:lstStyle/>
            <a:p>
              <a:pPr algn="l"/>
              <a:r>
                <a:rPr lang="zh-CN" altLang="en-US" sz="7200">
                  <a:solidFill>
                    <a:schemeClr val="bg1"/>
                  </a:solidFill>
                  <a:effectLst/>
                  <a:latin typeface="MiSans Bold" panose="00000800000000000000" charset="-122"/>
                  <a:ea typeface="MiSans Bold" panose="00000800000000000000" charset="-122"/>
                  <a:cs typeface="MiSans Bold" panose="00000800000000000000" charset="-122"/>
                  <a:sym typeface="+mn-ea"/>
                </a:rPr>
                <a:t>目录</a:t>
              </a:r>
              <a:endParaRPr lang="zh-CN" altLang="en-US" sz="7200">
                <a:solidFill>
                  <a:schemeClr val="bg1"/>
                </a:solidFill>
                <a:effectLst/>
                <a:latin typeface="MiSans Bold" panose="00000800000000000000" charset="-122"/>
                <a:ea typeface="MiSans Bold" panose="00000800000000000000" charset="-122"/>
                <a:cs typeface="MiSans Bold" panose="00000800000000000000" charset="-122"/>
                <a:sym typeface="+mn-ea"/>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grpSp>
      <p:sp>
        <p:nvSpPr>
          <p:cNvPr id="33" name="矩形 32"/>
          <p:cNvSpPr/>
          <p:nvPr/>
        </p:nvSpPr>
        <p:spPr>
          <a:xfrm>
            <a:off x="0" y="881380"/>
            <a:ext cx="933450" cy="733425"/>
          </a:xfrm>
          <a:prstGeom prst="rect">
            <a:avLst/>
          </a:prstGeom>
          <a:gradFill>
            <a:gsLst>
              <a:gs pos="0">
                <a:srgbClr val="41CEB2">
                  <a:alpha val="0"/>
                </a:srgbClr>
              </a:gs>
              <a:gs pos="100000">
                <a:schemeClr val="accent6"/>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0719435" y="6452235"/>
            <a:ext cx="1472565" cy="403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0967694" y="132704"/>
            <a:ext cx="969222" cy="1066800"/>
            <a:chOff x="2158413" y="-53093"/>
            <a:chExt cx="873185" cy="960741"/>
          </a:xfrm>
        </p:grpSpPr>
        <p:sp>
          <p:nvSpPr>
            <p:cNvPr id="3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sp>
        <p:nvSpPr>
          <p:cNvPr id="87" name="文本框 5"/>
          <p:cNvSpPr txBox="1"/>
          <p:nvPr>
            <p:custDataLst>
              <p:tags r:id="rId8"/>
            </p:custDataLst>
          </p:nvPr>
        </p:nvSpPr>
        <p:spPr>
          <a:xfrm>
            <a:off x="3146425" y="2481903"/>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lumMod val="40000"/>
                    <a:lumOff val="60000"/>
                  </a:schemeClr>
                </a:solidFill>
                <a:latin typeface="Arial" panose="020B0604020202020204" pitchFamily="34" charset="0"/>
                <a:ea typeface="微软雅黑" panose="020B0503020204020204" charset="-122"/>
                <a:sym typeface="Arial" panose="020B0604020202020204" pitchFamily="34" charset="0"/>
              </a:rPr>
              <a:t>1.</a:t>
            </a:r>
            <a:endParaRPr lang="en-US" altLang="zh-CN" sz="3200" b="1" dirty="0">
              <a:solidFill>
                <a:schemeClr val="accent1">
                  <a:lumMod val="40000"/>
                  <a:lumOff val="60000"/>
                </a:schemeClr>
              </a:solidFill>
              <a:latin typeface="Arial" panose="020B0604020202020204" pitchFamily="34" charset="0"/>
              <a:ea typeface="微软雅黑" panose="020B0503020204020204" charset="-122"/>
              <a:sym typeface="Arial" panose="020B0604020202020204" pitchFamily="34" charset="0"/>
            </a:endParaRPr>
          </a:p>
        </p:txBody>
      </p:sp>
      <p:sp>
        <p:nvSpPr>
          <p:cNvPr id="90" name="文本框 89"/>
          <p:cNvSpPr txBox="1"/>
          <p:nvPr>
            <p:custDataLst>
              <p:tags r:id="rId9"/>
            </p:custDataLst>
          </p:nvPr>
        </p:nvSpPr>
        <p:spPr>
          <a:xfrm>
            <a:off x="3905576" y="2305209"/>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bg1"/>
                </a:solidFill>
                <a:latin typeface="Arial" panose="020B0604020202020204" pitchFamily="34" charset="0"/>
                <a:ea typeface="微软雅黑" panose="020B0503020204020204" charset="-122"/>
                <a:sym typeface="Arial" panose="020B0604020202020204" pitchFamily="34" charset="0"/>
              </a:rPr>
              <a:t>项目回顾</a:t>
            </a:r>
            <a:endParaRPr lang="zh-CN" altLang="en-US" sz="2400" b="1" spc="1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0" name="文本框 5"/>
          <p:cNvSpPr txBox="1"/>
          <p:nvPr>
            <p:custDataLst>
              <p:tags r:id="rId10"/>
            </p:custDataLst>
          </p:nvPr>
        </p:nvSpPr>
        <p:spPr>
          <a:xfrm>
            <a:off x="3146425" y="3128020"/>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lumMod val="20000"/>
                    <a:lumOff val="80000"/>
                  </a:schemeClr>
                </a:solidFill>
                <a:latin typeface="Arial" panose="020B0604020202020204" pitchFamily="34" charset="0"/>
                <a:ea typeface="微软雅黑" panose="020B0503020204020204" charset="-122"/>
                <a:sym typeface="Arial" panose="020B0604020202020204" pitchFamily="34" charset="0"/>
              </a:rPr>
              <a:t>2.</a:t>
            </a:r>
            <a:endParaRPr lang="en-US" altLang="zh-CN" sz="3200" b="1" dirty="0">
              <a:solidFill>
                <a:schemeClr val="accent2">
                  <a:lumMod val="20000"/>
                  <a:lumOff val="80000"/>
                </a:schemeClr>
              </a:solidFill>
              <a:latin typeface="Arial" panose="020B0604020202020204" pitchFamily="34" charset="0"/>
              <a:ea typeface="微软雅黑" panose="020B0503020204020204" charset="-122"/>
              <a:sym typeface="Arial" panose="020B0604020202020204" pitchFamily="34" charset="0"/>
            </a:endParaRPr>
          </a:p>
        </p:txBody>
      </p:sp>
      <p:sp>
        <p:nvSpPr>
          <p:cNvPr id="86" name="文本框 85"/>
          <p:cNvSpPr txBox="1"/>
          <p:nvPr>
            <p:custDataLst>
              <p:tags r:id="rId11"/>
            </p:custDataLst>
          </p:nvPr>
        </p:nvSpPr>
        <p:spPr>
          <a:xfrm>
            <a:off x="3906249" y="2990513"/>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bg1"/>
                </a:solidFill>
                <a:latin typeface="Arial" panose="020B0604020202020204" pitchFamily="34" charset="0"/>
                <a:ea typeface="微软雅黑" panose="020B0503020204020204" charset="-122"/>
                <a:sym typeface="Arial" panose="020B0604020202020204" pitchFamily="34" charset="0"/>
              </a:rPr>
              <a:t>项目优化</a:t>
            </a:r>
            <a:endParaRPr lang="zh-CN" altLang="en-US" sz="2400" b="1" spc="1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75" name="文本框 5"/>
          <p:cNvSpPr txBox="1"/>
          <p:nvPr>
            <p:custDataLst>
              <p:tags r:id="rId12"/>
            </p:custDataLst>
          </p:nvPr>
        </p:nvSpPr>
        <p:spPr>
          <a:xfrm>
            <a:off x="3133090" y="3895109"/>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lumMod val="20000"/>
                    <a:lumOff val="80000"/>
                  </a:schemeClr>
                </a:solidFill>
                <a:latin typeface="Arial" panose="020B0604020202020204" pitchFamily="34" charset="0"/>
                <a:ea typeface="微软雅黑" panose="020B0503020204020204" charset="-122"/>
                <a:sym typeface="Arial" panose="020B0604020202020204" pitchFamily="34" charset="0"/>
              </a:rPr>
              <a:t>3.</a:t>
            </a:r>
            <a:endParaRPr lang="en-US" altLang="zh-CN" sz="3200" b="1" dirty="0">
              <a:solidFill>
                <a:schemeClr val="accent2">
                  <a:lumMod val="20000"/>
                  <a:lumOff val="80000"/>
                </a:schemeClr>
              </a:solidFill>
              <a:latin typeface="Arial" panose="020B0604020202020204" pitchFamily="34" charset="0"/>
              <a:ea typeface="微软雅黑" panose="020B0503020204020204" charset="-122"/>
              <a:sym typeface="Arial" panose="020B0604020202020204" pitchFamily="34" charset="0"/>
            </a:endParaRPr>
          </a:p>
        </p:txBody>
      </p:sp>
      <p:sp>
        <p:nvSpPr>
          <p:cNvPr id="78" name="文本框 77"/>
          <p:cNvSpPr txBox="1"/>
          <p:nvPr>
            <p:custDataLst>
              <p:tags r:id="rId13"/>
            </p:custDataLst>
          </p:nvPr>
        </p:nvSpPr>
        <p:spPr>
          <a:xfrm>
            <a:off x="3906458" y="3713500"/>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bg1"/>
                </a:solidFill>
                <a:latin typeface="Arial" panose="020B0604020202020204" pitchFamily="34" charset="0"/>
                <a:ea typeface="微软雅黑" panose="020B0503020204020204" charset="-122"/>
                <a:sym typeface="Arial" panose="020B0604020202020204" pitchFamily="34" charset="0"/>
              </a:rPr>
              <a:t>项目亮点</a:t>
            </a:r>
            <a:endParaRPr lang="zh-CN" altLang="en-US" sz="2400" b="1" spc="15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2" name="文本框 5"/>
          <p:cNvSpPr txBox="1"/>
          <p:nvPr>
            <p:custDataLst>
              <p:tags r:id="rId14"/>
            </p:custDataLst>
          </p:nvPr>
        </p:nvSpPr>
        <p:spPr>
          <a:xfrm>
            <a:off x="3131820" y="4579004"/>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lumMod val="20000"/>
                    <a:lumOff val="80000"/>
                  </a:schemeClr>
                </a:solidFill>
                <a:latin typeface="Arial" panose="020B0604020202020204" pitchFamily="34" charset="0"/>
                <a:ea typeface="微软雅黑" panose="020B0503020204020204" charset="-122"/>
                <a:sym typeface="Arial" panose="020B0604020202020204" pitchFamily="34" charset="0"/>
              </a:rPr>
              <a:t>4.</a:t>
            </a:r>
            <a:endParaRPr lang="en-US" altLang="zh-CN" sz="3200" b="1" dirty="0">
              <a:solidFill>
                <a:schemeClr val="accent2">
                  <a:lumMod val="20000"/>
                  <a:lumOff val="80000"/>
                </a:schemeClr>
              </a:solidFill>
              <a:latin typeface="Arial" panose="020B0604020202020204" pitchFamily="34" charset="0"/>
              <a:ea typeface="微软雅黑" panose="020B0503020204020204" charset="-122"/>
              <a:sym typeface="Arial" panose="020B0604020202020204" pitchFamily="34" charset="0"/>
            </a:endParaRPr>
          </a:p>
        </p:txBody>
      </p:sp>
      <p:sp>
        <p:nvSpPr>
          <p:cNvPr id="36" name="文本框 35"/>
          <p:cNvSpPr txBox="1"/>
          <p:nvPr>
            <p:custDataLst>
              <p:tags r:id="rId15"/>
            </p:custDataLst>
          </p:nvPr>
        </p:nvSpPr>
        <p:spPr>
          <a:xfrm>
            <a:off x="3905188" y="4397395"/>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bg1"/>
                </a:solidFill>
                <a:latin typeface="Arial" panose="020B0604020202020204" pitchFamily="34" charset="0"/>
                <a:ea typeface="微软雅黑" panose="020B0503020204020204" charset="-122"/>
                <a:sym typeface="Arial" panose="020B0604020202020204" pitchFamily="34" charset="0"/>
              </a:rPr>
              <a:t>项目</a:t>
            </a:r>
            <a:r>
              <a:rPr lang="zh-CN" altLang="en-US" sz="2400" b="1" spc="150">
                <a:solidFill>
                  <a:schemeClr val="bg1"/>
                </a:solidFill>
                <a:latin typeface="Arial" panose="020B0604020202020204" pitchFamily="34" charset="0"/>
                <a:ea typeface="微软雅黑" panose="020B0503020204020204" charset="-122"/>
                <a:sym typeface="Arial" panose="020B0604020202020204" pitchFamily="34" charset="0"/>
              </a:rPr>
              <a:t>成果</a:t>
            </a:r>
            <a:endParaRPr lang="zh-CN" altLang="en-US" sz="2400" b="1" spc="15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nvGrpSpPr>
          <p:cNvPr id="37" name="组合 36"/>
          <p:cNvGrpSpPr/>
          <p:nvPr/>
        </p:nvGrpSpPr>
        <p:grpSpPr>
          <a:xfrm>
            <a:off x="5466715" y="3284220"/>
            <a:ext cx="3788410" cy="317500"/>
            <a:chOff x="8619" y="5665"/>
            <a:chExt cx="5966" cy="500"/>
          </a:xfrm>
        </p:grpSpPr>
        <p:grpSp>
          <p:nvGrpSpPr>
            <p:cNvPr id="38" name="组合 37"/>
            <p:cNvGrpSpPr/>
            <p:nvPr/>
          </p:nvGrpSpPr>
          <p:grpSpPr>
            <a:xfrm>
              <a:off x="8619" y="5665"/>
              <a:ext cx="4060" cy="500"/>
              <a:chOff x="8619" y="5665"/>
              <a:chExt cx="4060" cy="500"/>
            </a:xfrm>
          </p:grpSpPr>
          <p:sp>
            <p:nvSpPr>
              <p:cNvPr id="39" name="文本框 38"/>
              <p:cNvSpPr txBox="1"/>
              <p:nvPr>
                <p:custDataLst>
                  <p:tags r:id="rId16"/>
                </p:custDataLst>
              </p:nvPr>
            </p:nvSpPr>
            <p:spPr>
              <a:xfrm>
                <a:off x="8619" y="5665"/>
                <a:ext cx="1968" cy="483"/>
              </a:xfrm>
              <a:prstGeom prst="rect">
                <a:avLst/>
              </a:prstGeom>
              <a:noFill/>
            </p:spPr>
            <p:txBody>
              <a:bodyPr wrap="none" rtlCol="0" anchor="t">
                <a:spAutoFit/>
              </a:bodyPr>
              <a:lstStyle/>
              <a:p>
                <a:r>
                  <a:rPr lang="zh-CN" altLang="en-US" sz="1400" dirty="0">
                    <a:solidFill>
                      <a:schemeClr val="bg1"/>
                    </a:solidFill>
                    <a:latin typeface="宋体" panose="02010600030101010101" pitchFamily="2" charset="-122"/>
                    <a:ea typeface="宋体" panose="02010600030101010101" pitchFamily="2" charset="-122"/>
                  </a:rPr>
                  <a:t>◎功能性优化</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40" name="文本框 39"/>
              <p:cNvSpPr txBox="1"/>
              <p:nvPr>
                <p:custDataLst>
                  <p:tags r:id="rId17"/>
                </p:custDataLst>
              </p:nvPr>
            </p:nvSpPr>
            <p:spPr>
              <a:xfrm>
                <a:off x="10431" y="5682"/>
                <a:ext cx="2248" cy="483"/>
              </a:xfrm>
              <a:prstGeom prst="rect">
                <a:avLst/>
              </a:prstGeom>
              <a:noFill/>
            </p:spPr>
            <p:txBody>
              <a:bodyPr wrap="none" rtlCol="0" anchor="t">
                <a:spAutoFit/>
              </a:bodyPr>
              <a:lstStyle/>
              <a:p>
                <a:r>
                  <a:rPr lang="zh-CN" altLang="en-US" sz="1400" dirty="0">
                    <a:solidFill>
                      <a:schemeClr val="bg1"/>
                    </a:solidFill>
                    <a:latin typeface="宋体" panose="02010600030101010101" pitchFamily="2" charset="-122"/>
                    <a:ea typeface="宋体" panose="02010600030101010101" pitchFamily="2" charset="-122"/>
                  </a:rPr>
                  <a:t>◎非功能性优化</a:t>
                </a:r>
                <a:endParaRPr lang="zh-CN" altLang="en-US" sz="1400" dirty="0">
                  <a:solidFill>
                    <a:schemeClr val="bg1"/>
                  </a:solidFill>
                  <a:latin typeface="宋体" panose="02010600030101010101" pitchFamily="2" charset="-122"/>
                  <a:ea typeface="宋体" panose="02010600030101010101" pitchFamily="2" charset="-122"/>
                </a:endParaRPr>
              </a:p>
            </p:txBody>
          </p:sp>
        </p:grpSp>
        <p:sp>
          <p:nvSpPr>
            <p:cNvPr id="41" name="文本框 40"/>
            <p:cNvSpPr txBox="1"/>
            <p:nvPr>
              <p:custDataLst>
                <p:tags r:id="rId18"/>
              </p:custDataLst>
            </p:nvPr>
          </p:nvSpPr>
          <p:spPr>
            <a:xfrm>
              <a:off x="12618" y="5681"/>
              <a:ext cx="1967" cy="483"/>
            </a:xfrm>
            <a:prstGeom prst="rect">
              <a:avLst/>
            </a:prstGeom>
            <a:noFill/>
          </p:spPr>
          <p:txBody>
            <a:bodyPr wrap="none" rtlCol="0" anchor="t">
              <a:spAutoFit/>
            </a:bodyPr>
            <a:lstStyle/>
            <a:p>
              <a:r>
                <a:rPr lang="zh-CN" altLang="en-US" sz="1400">
                  <a:solidFill>
                    <a:schemeClr val="bg1"/>
                  </a:solidFill>
                  <a:latin typeface="宋体" panose="02010600030101010101" pitchFamily="2" charset="-122"/>
                  <a:ea typeface="宋体" panose="02010600030101010101" pitchFamily="2" charset="-122"/>
                </a:rPr>
                <a:t>◎</a:t>
              </a:r>
              <a:r>
                <a:rPr lang="en-US" altLang="zh-CN" sz="1400">
                  <a:solidFill>
                    <a:schemeClr val="bg1"/>
                  </a:solidFill>
                  <a:latin typeface="宋体" panose="02010600030101010101" pitchFamily="2" charset="-122"/>
                  <a:ea typeface="宋体" panose="02010600030101010101" pitchFamily="2" charset="-122"/>
                </a:rPr>
                <a:t>AI</a:t>
              </a:r>
              <a:r>
                <a:rPr lang="zh-CN" altLang="en-US" sz="1400">
                  <a:solidFill>
                    <a:schemeClr val="bg1"/>
                  </a:solidFill>
                  <a:latin typeface="宋体" panose="02010600030101010101" pitchFamily="2" charset="-122"/>
                  <a:ea typeface="宋体" panose="02010600030101010101" pitchFamily="2" charset="-122"/>
                </a:rPr>
                <a:t>部分优化</a:t>
              </a:r>
              <a:endParaRPr lang="zh-CN" altLang="en-US" sz="1400">
                <a:solidFill>
                  <a:schemeClr val="bg1"/>
                </a:solidFill>
                <a:latin typeface="宋体" panose="02010600030101010101" pitchFamily="2" charset="-122"/>
                <a:ea typeface="宋体" panose="02010600030101010101" pitchFamily="2" charset="-122"/>
              </a:endParaRPr>
            </a:p>
          </p:txBody>
        </p:sp>
      </p:grpSp>
      <p:sp>
        <p:nvSpPr>
          <p:cNvPr id="7" name="文本框 6"/>
          <p:cNvSpPr txBox="1"/>
          <p:nvPr>
            <p:custDataLst>
              <p:tags r:id="rId19"/>
            </p:custDataLst>
          </p:nvPr>
        </p:nvSpPr>
        <p:spPr>
          <a:xfrm>
            <a:off x="5466715" y="2641510"/>
            <a:ext cx="902811" cy="307777"/>
          </a:xfrm>
          <a:prstGeom prst="rect">
            <a:avLst/>
          </a:prstGeom>
          <a:noFill/>
        </p:spPr>
        <p:txBody>
          <a:bodyPr wrap="none" rtlCol="0" anchor="t">
            <a:spAutoFit/>
          </a:bodyPr>
          <a:lstStyle/>
          <a:p>
            <a:r>
              <a:rPr lang="zh-CN" altLang="en-US" sz="1400" dirty="0">
                <a:solidFill>
                  <a:schemeClr val="bg1"/>
                </a:solidFill>
                <a:latin typeface="宋体" panose="02010600030101010101" pitchFamily="2" charset="-122"/>
                <a:ea typeface="宋体" panose="02010600030101010101" pitchFamily="2" charset="-122"/>
              </a:rPr>
              <a:t>◎功能点</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9" name="文本框 8"/>
          <p:cNvSpPr txBox="1"/>
          <p:nvPr>
            <p:custDataLst>
              <p:tags r:id="rId20"/>
            </p:custDataLst>
          </p:nvPr>
        </p:nvSpPr>
        <p:spPr>
          <a:xfrm>
            <a:off x="6325729" y="2639270"/>
            <a:ext cx="1082348" cy="307777"/>
          </a:xfrm>
          <a:prstGeom prst="rect">
            <a:avLst/>
          </a:prstGeom>
          <a:noFill/>
        </p:spPr>
        <p:txBody>
          <a:bodyPr wrap="none" rtlCol="0" anchor="t">
            <a:spAutoFit/>
          </a:bodyPr>
          <a:lstStyle/>
          <a:p>
            <a:r>
              <a:rPr lang="zh-CN" altLang="en-US" sz="1400" dirty="0">
                <a:solidFill>
                  <a:schemeClr val="bg1"/>
                </a:solidFill>
                <a:latin typeface="宋体" panose="02010600030101010101" pitchFamily="2" charset="-122"/>
                <a:ea typeface="宋体" panose="02010600030101010101" pitchFamily="2" charset="-122"/>
              </a:rPr>
              <a:t>◎架构回顾</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19" name="文本框 18"/>
          <p:cNvSpPr txBox="1"/>
          <p:nvPr>
            <p:custDataLst>
              <p:tags r:id="rId21"/>
            </p:custDataLst>
          </p:nvPr>
        </p:nvSpPr>
        <p:spPr>
          <a:xfrm>
            <a:off x="5475605" y="4089875"/>
            <a:ext cx="1620957" cy="307777"/>
          </a:xfrm>
          <a:prstGeom prst="rect">
            <a:avLst/>
          </a:prstGeom>
          <a:noFill/>
        </p:spPr>
        <p:txBody>
          <a:bodyPr wrap="none" rtlCol="0" anchor="t">
            <a:spAutoFit/>
          </a:bodyPr>
          <a:lstStyle/>
          <a:p>
            <a:r>
              <a:rPr lang="zh-CN" altLang="en-US" sz="1400" dirty="0">
                <a:solidFill>
                  <a:schemeClr val="bg1"/>
                </a:solidFill>
                <a:latin typeface="宋体" panose="02010600030101010101" pitchFamily="2" charset="-122"/>
                <a:ea typeface="宋体" panose="02010600030101010101" pitchFamily="2" charset="-122"/>
              </a:rPr>
              <a:t>◎微服务架构实现</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4" name="文本框 3"/>
          <p:cNvSpPr txBox="1"/>
          <p:nvPr>
            <p:custDataLst>
              <p:tags r:id="rId22"/>
            </p:custDataLst>
          </p:nvPr>
        </p:nvSpPr>
        <p:spPr>
          <a:xfrm>
            <a:off x="6966754" y="4081205"/>
            <a:ext cx="1261884" cy="307777"/>
          </a:xfrm>
          <a:prstGeom prst="rect">
            <a:avLst/>
          </a:prstGeom>
          <a:noFill/>
        </p:spPr>
        <p:txBody>
          <a:bodyPr wrap="none" rtlCol="0" anchor="t">
            <a:spAutoFit/>
          </a:bodyPr>
          <a:p>
            <a:r>
              <a:rPr lang="zh-CN" altLang="en-US" sz="1400" dirty="0">
                <a:solidFill>
                  <a:schemeClr val="bg1"/>
                </a:solidFill>
                <a:latin typeface="宋体" panose="02010600030101010101" pitchFamily="2" charset="-122"/>
                <a:ea typeface="宋体" panose="02010600030101010101" pitchFamily="2" charset="-122"/>
              </a:rPr>
              <a:t>◎聊天室实现</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5" name="文本框 4"/>
          <p:cNvSpPr txBox="1"/>
          <p:nvPr>
            <p:custDataLst>
              <p:tags r:id="rId23"/>
            </p:custDataLst>
          </p:nvPr>
        </p:nvSpPr>
        <p:spPr>
          <a:xfrm>
            <a:off x="8058522" y="4088605"/>
            <a:ext cx="1441420" cy="307777"/>
          </a:xfrm>
          <a:prstGeom prst="rect">
            <a:avLst/>
          </a:prstGeom>
          <a:noFill/>
        </p:spPr>
        <p:txBody>
          <a:bodyPr wrap="none" rtlCol="0" anchor="t">
            <a:spAutoFit/>
          </a:bodyPr>
          <a:p>
            <a:r>
              <a:rPr lang="zh-CN" altLang="en-US" sz="1400" dirty="0">
                <a:solidFill>
                  <a:schemeClr val="bg1"/>
                </a:solidFill>
                <a:latin typeface="宋体" panose="02010600030101010101" pitchFamily="2" charset="-122"/>
                <a:ea typeface="宋体" panose="02010600030101010101" pitchFamily="2" charset="-122"/>
              </a:rPr>
              <a:t>◎情绪管理系统</a:t>
            </a:r>
            <a:endParaRPr lang="zh-CN" altLang="en-US" sz="1400" dirty="0">
              <a:solidFill>
                <a:schemeClr val="bg1"/>
              </a:solidFill>
              <a:latin typeface="宋体" panose="02010600030101010101" pitchFamily="2" charset="-122"/>
              <a:ea typeface="宋体" panose="02010600030101010101" pitchFamily="2" charset="-122"/>
            </a:endParaRPr>
          </a:p>
        </p:txBody>
      </p:sp>
    </p:spTree>
    <p:custDataLst>
      <p:tags r:id="rId2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211281182662"/>
          <p:cNvPicPr>
            <a:picLocks noChangeAspect="1"/>
          </p:cNvPicPr>
          <p:nvPr/>
        </p:nvPicPr>
        <p:blipFill>
          <a:blip r:embed="rId1"/>
          <a:stretch>
            <a:fillRect/>
          </a:stretch>
        </p:blipFill>
        <p:spPr>
          <a:xfrm>
            <a:off x="0" y="0"/>
            <a:ext cx="12192000" cy="6856095"/>
          </a:xfrm>
          <a:prstGeom prst="rect">
            <a:avLst/>
          </a:prstGeom>
        </p:spPr>
      </p:pic>
      <p:sp>
        <p:nvSpPr>
          <p:cNvPr id="5" name="矩形 4"/>
          <p:cNvSpPr/>
          <p:nvPr/>
        </p:nvSpPr>
        <p:spPr>
          <a:xfrm>
            <a:off x="0" y="-635"/>
            <a:ext cx="12192635" cy="6856095"/>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91235" y="2128520"/>
            <a:ext cx="2437765" cy="2368550"/>
            <a:chOff x="10466" y="4047"/>
            <a:chExt cx="3839" cy="3730"/>
          </a:xfrm>
        </p:grpSpPr>
        <p:sp>
          <p:nvSpPr>
            <p:cNvPr id="24" name="文本框 23" descr="7b0a20202020227461726765744d6f64756c65223a202270726f636573734f6e6c696e65466f6e7473220a7d0a"/>
            <p:cNvSpPr txBox="1"/>
            <p:nvPr/>
          </p:nvSpPr>
          <p:spPr>
            <a:xfrm>
              <a:off x="10466" y="6761"/>
              <a:ext cx="3839" cy="1016"/>
            </a:xfrm>
            <a:prstGeom prst="rect">
              <a:avLst/>
            </a:prstGeom>
            <a:noFill/>
          </p:spPr>
          <p:txBody>
            <a:bodyPr wrap="square" rtlCol="0">
              <a:spAutoFit/>
            </a:bodyPr>
            <a:lstStyle/>
            <a:p>
              <a:pPr lvl="0" algn="l"/>
              <a:r>
                <a:rPr lang="zh-CN" altLang="en-US" sz="3600" dirty="0">
                  <a:solidFill>
                    <a:schemeClr val="bg1"/>
                  </a:solidFill>
                  <a:latin typeface="黑体" panose="02010609060101010101" charset="-122"/>
                  <a:ea typeface="黑体" panose="02010609060101010101" charset="-122"/>
                  <a:cs typeface="MiSans Bold" panose="00000800000000000000" charset="-122"/>
                  <a:sym typeface="MiSans" panose="00000500000000000000" charset="-122"/>
                </a:rPr>
                <a:t>项目</a:t>
              </a:r>
              <a:r>
                <a:rPr lang="zh-CN" altLang="en-US" sz="3600" dirty="0">
                  <a:solidFill>
                    <a:schemeClr val="bg1"/>
                  </a:solidFill>
                  <a:latin typeface="黑体" panose="02010609060101010101" charset="-122"/>
                  <a:ea typeface="黑体" panose="02010609060101010101" charset="-122"/>
                  <a:cs typeface="MiSans Bold" panose="00000800000000000000" charset="-122"/>
                  <a:sym typeface="MiSans" panose="00000500000000000000" charset="-122"/>
                </a:rPr>
                <a:t>成果</a:t>
              </a:r>
              <a:endParaRPr lang="zh-CN" altLang="en-US" sz="3600" dirty="0">
                <a:solidFill>
                  <a:schemeClr val="bg1"/>
                </a:solidFill>
                <a:latin typeface="黑体" panose="02010609060101010101" charset="-122"/>
                <a:ea typeface="黑体" panose="02010609060101010101" charset="-122"/>
                <a:cs typeface="MiSans Bold" panose="00000800000000000000" charset="-122"/>
                <a:sym typeface="MiSans" panose="00000500000000000000" charset="-122"/>
              </a:endParaRPr>
            </a:p>
          </p:txBody>
        </p:sp>
        <p:sp>
          <p:nvSpPr>
            <p:cNvPr id="26" name="文本框 25"/>
            <p:cNvSpPr txBox="1"/>
            <p:nvPr/>
          </p:nvSpPr>
          <p:spPr>
            <a:xfrm>
              <a:off x="10466" y="4047"/>
              <a:ext cx="3471" cy="1888"/>
            </a:xfrm>
            <a:prstGeom prst="rect">
              <a:avLst/>
            </a:prstGeom>
            <a:noFill/>
          </p:spPr>
          <p:txBody>
            <a:bodyPr wrap="square" rtlCol="0">
              <a:spAutoFit/>
            </a:bodyPr>
            <a:lstStyle/>
            <a:p>
              <a:pPr lvl="0" algn="l"/>
              <a:r>
                <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rPr>
                <a:t>04.</a:t>
              </a:r>
              <a:endPar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grpSp>
      <p:cxnSp>
        <p:nvCxnSpPr>
          <p:cNvPr id="2" name="直接箭头连接符 1"/>
          <p:cNvCxnSpPr/>
          <p:nvPr/>
        </p:nvCxnSpPr>
        <p:spPr>
          <a:xfrm>
            <a:off x="1156335" y="3683636"/>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3" name="文本框 2"/>
          <p:cNvSpPr txBox="1"/>
          <p:nvPr>
            <p:custDataLst>
              <p:tags r:id="rId6"/>
            </p:custDataLst>
          </p:nvPr>
        </p:nvSpPr>
        <p:spPr>
          <a:xfrm>
            <a:off x="991235" y="550545"/>
            <a:ext cx="1859915" cy="275590"/>
          </a:xfrm>
          <a:prstGeom prst="rect">
            <a:avLst/>
          </a:prstGeom>
          <a:noFill/>
        </p:spPr>
        <p:txBody>
          <a:bodyPr wrap="square" rtlCol="0">
            <a:spAutoFit/>
          </a:bodyPr>
          <a:lstStyle/>
          <a:p>
            <a:pPr algn="l"/>
            <a:r>
              <a:rPr lang="en-US" altLang="zh-CN" sz="1200" spc="200">
                <a:solidFill>
                  <a:schemeClr val="lt1"/>
                </a:solidFill>
                <a:uFillTx/>
                <a:latin typeface="黑体" panose="02010609060101010101" charset="-122"/>
                <a:ea typeface="黑体" panose="02010609060101010101" charset="-122"/>
              </a:rPr>
              <a:t>HeartWave</a:t>
            </a:r>
            <a:endParaRPr lang="en-US" altLang="zh-CN" sz="1200" spc="200">
              <a:solidFill>
                <a:schemeClr val="lt1"/>
              </a:solidFill>
              <a:uFillTx/>
              <a:latin typeface="黑体" panose="02010609060101010101" charset="-122"/>
              <a:ea typeface="黑体" panose="02010609060101010101" charset="-122"/>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0" name="组合 249"/>
          <p:cNvGrpSpPr/>
          <p:nvPr/>
        </p:nvGrpSpPr>
        <p:grpSpPr>
          <a:xfrm>
            <a:off x="525780" y="511176"/>
            <a:ext cx="3627755" cy="830580"/>
            <a:chOff x="1593" y="3850"/>
            <a:chExt cx="5713" cy="1308"/>
          </a:xfrm>
        </p:grpSpPr>
        <p:sp>
          <p:nvSpPr>
            <p:cNvPr id="251" name="矩形 250"/>
            <p:cNvSpPr/>
            <p:nvPr/>
          </p:nvSpPr>
          <p:spPr>
            <a:xfrm>
              <a:off x="2694" y="3850"/>
              <a:ext cx="4162" cy="1308"/>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项目成果</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252" name="直接箭头连接符 251"/>
            <p:cNvCxnSpPr/>
            <p:nvPr/>
          </p:nvCxnSpPr>
          <p:spPr>
            <a:xfrm>
              <a:off x="5576"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04</a:t>
              </a:r>
              <a:endParaRPr kumimoji="0" lang="en-US" altLang="zh-CN" sz="3600" i="0" u="none" strike="noStrike" kern="1200" cap="none" spc="0" normalizeH="0" baseline="0" noProof="0" dirty="0">
                <a:ln>
                  <a:noFill/>
                </a:ln>
                <a:solidFill>
                  <a:schemeClr val="accent6"/>
                </a:solidFill>
                <a:effectLst/>
                <a:uLnTx/>
                <a:uFillTx/>
                <a:latin typeface="MingLiU-ExtB" panose="02020500000000000000" pitchFamily="18" charset="-120"/>
                <a:ea typeface="MingLiU-ExtB" panose="02020500000000000000" pitchFamily="18" charset="-120"/>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pic>
        <p:nvPicPr>
          <p:cNvPr id="100" name="图片 99"/>
          <p:cNvPicPr/>
          <p:nvPr/>
        </p:nvPicPr>
        <p:blipFill>
          <a:blip r:embed="rId5"/>
          <a:stretch>
            <a:fillRect/>
          </a:stretch>
        </p:blipFill>
        <p:spPr>
          <a:xfrm>
            <a:off x="1522095" y="1200150"/>
            <a:ext cx="9444990" cy="5657850"/>
          </a:xfrm>
          <a:prstGeom prst="rect">
            <a:avLst/>
          </a:prstGeom>
          <a:noFill/>
          <a:ln w="9525">
            <a:noFill/>
          </a:ln>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0"/>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0" name="组合 249"/>
          <p:cNvGrpSpPr/>
          <p:nvPr/>
        </p:nvGrpSpPr>
        <p:grpSpPr>
          <a:xfrm>
            <a:off x="525780" y="511176"/>
            <a:ext cx="3627755" cy="830580"/>
            <a:chOff x="1593" y="3850"/>
            <a:chExt cx="5713" cy="1308"/>
          </a:xfrm>
        </p:grpSpPr>
        <p:sp>
          <p:nvSpPr>
            <p:cNvPr id="251" name="矩形 250"/>
            <p:cNvSpPr/>
            <p:nvPr/>
          </p:nvSpPr>
          <p:spPr>
            <a:xfrm>
              <a:off x="2694" y="3850"/>
              <a:ext cx="4162" cy="1308"/>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项目成果</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252" name="直接箭头连接符 251"/>
            <p:cNvCxnSpPr/>
            <p:nvPr/>
          </p:nvCxnSpPr>
          <p:spPr>
            <a:xfrm>
              <a:off x="5576"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04</a:t>
              </a:r>
              <a:endParaRPr kumimoji="0" lang="en-US" altLang="zh-CN" sz="3600" i="0" u="none" strike="noStrike" kern="1200" cap="none" spc="0" normalizeH="0" baseline="0" noProof="0" dirty="0">
                <a:ln>
                  <a:noFill/>
                </a:ln>
                <a:solidFill>
                  <a:schemeClr val="accent6"/>
                </a:solidFill>
                <a:effectLst/>
                <a:uLnTx/>
                <a:uFillTx/>
                <a:latin typeface="MingLiU-ExtB" panose="02020500000000000000" pitchFamily="18" charset="-120"/>
                <a:ea typeface="MingLiU-ExtB" panose="02020500000000000000" pitchFamily="18" charset="-120"/>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pic>
        <p:nvPicPr>
          <p:cNvPr id="5" name="图片 4"/>
          <p:cNvPicPr>
            <a:picLocks noChangeAspect="1"/>
          </p:cNvPicPr>
          <p:nvPr/>
        </p:nvPicPr>
        <p:blipFill>
          <a:blip r:embed="rId5"/>
          <a:stretch>
            <a:fillRect/>
          </a:stretch>
        </p:blipFill>
        <p:spPr>
          <a:xfrm>
            <a:off x="5602605" y="2825115"/>
            <a:ext cx="6060440" cy="1858010"/>
          </a:xfrm>
          <a:prstGeom prst="rect">
            <a:avLst/>
          </a:prstGeom>
        </p:spPr>
      </p:pic>
      <p:pic>
        <p:nvPicPr>
          <p:cNvPr id="7" name="图片 6"/>
          <p:cNvPicPr>
            <a:picLocks noChangeAspect="1"/>
          </p:cNvPicPr>
          <p:nvPr/>
        </p:nvPicPr>
        <p:blipFill>
          <a:blip r:embed="rId6"/>
          <a:stretch>
            <a:fillRect/>
          </a:stretch>
        </p:blipFill>
        <p:spPr>
          <a:xfrm>
            <a:off x="709295" y="1341755"/>
            <a:ext cx="4572635" cy="5294630"/>
          </a:xfrm>
          <a:prstGeom prst="rect">
            <a:avLst/>
          </a:prstGeom>
        </p:spPr>
      </p:pic>
      <p:sp>
        <p:nvSpPr>
          <p:cNvPr id="9" name="文本框 8"/>
          <p:cNvSpPr txBox="1"/>
          <p:nvPr/>
        </p:nvSpPr>
        <p:spPr>
          <a:xfrm>
            <a:off x="5602605" y="5745480"/>
            <a:ext cx="6060440" cy="368300"/>
          </a:xfrm>
          <a:prstGeom prst="rect">
            <a:avLst/>
          </a:prstGeom>
          <a:noFill/>
        </p:spPr>
        <p:txBody>
          <a:bodyPr wrap="square" rtlCol="0">
            <a:spAutoFit/>
          </a:bodyPr>
          <a:lstStyle/>
          <a:p>
            <a:r>
              <a:rPr lang="zh-CN" altLang="en-US">
                <a:solidFill>
                  <a:schemeClr val="bg1"/>
                </a:solidFill>
              </a:rPr>
              <a:t>https://mp.weixin.qq.com/s/sm_tEzOoopV5jm69XlBncA</a:t>
            </a:r>
            <a:endParaRPr lang="zh-CN" altLang="en-US">
              <a:solidFill>
                <a:schemeClr val="bg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0"/>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0" name="组合 249"/>
          <p:cNvGrpSpPr/>
          <p:nvPr/>
        </p:nvGrpSpPr>
        <p:grpSpPr>
          <a:xfrm>
            <a:off x="525780" y="511176"/>
            <a:ext cx="3627755" cy="830580"/>
            <a:chOff x="1593" y="3850"/>
            <a:chExt cx="5713" cy="1308"/>
          </a:xfrm>
        </p:grpSpPr>
        <p:sp>
          <p:nvSpPr>
            <p:cNvPr id="251" name="矩形 250"/>
            <p:cNvSpPr/>
            <p:nvPr/>
          </p:nvSpPr>
          <p:spPr>
            <a:xfrm>
              <a:off x="2694" y="3850"/>
              <a:ext cx="4162" cy="1308"/>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项目成果</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252" name="直接箭头连接符 251"/>
            <p:cNvCxnSpPr/>
            <p:nvPr/>
          </p:nvCxnSpPr>
          <p:spPr>
            <a:xfrm>
              <a:off x="5576"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04</a:t>
              </a:r>
              <a:endParaRPr kumimoji="0" lang="en-US" altLang="zh-CN" sz="3600" i="0" u="none" strike="noStrike" kern="1200" cap="none" spc="0" normalizeH="0" baseline="0" noProof="0" dirty="0">
                <a:ln>
                  <a:noFill/>
                </a:ln>
                <a:solidFill>
                  <a:schemeClr val="accent6"/>
                </a:solidFill>
                <a:effectLst/>
                <a:uLnTx/>
                <a:uFillTx/>
                <a:latin typeface="MingLiU-ExtB" panose="02020500000000000000" pitchFamily="18" charset="-120"/>
                <a:ea typeface="MingLiU-ExtB" panose="02020500000000000000" pitchFamily="18" charset="-120"/>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9" name="文本框 8"/>
          <p:cNvSpPr txBox="1"/>
          <p:nvPr/>
        </p:nvSpPr>
        <p:spPr>
          <a:xfrm>
            <a:off x="5602605" y="5745480"/>
            <a:ext cx="6060440" cy="368300"/>
          </a:xfrm>
          <a:prstGeom prst="rect">
            <a:avLst/>
          </a:prstGeom>
          <a:noFill/>
        </p:spPr>
        <p:txBody>
          <a:bodyPr wrap="square" rtlCol="0">
            <a:spAutoFit/>
          </a:bodyPr>
          <a:lstStyle/>
          <a:p>
            <a:r>
              <a:rPr lang="zh-CN" altLang="en-US">
                <a:solidFill>
                  <a:schemeClr val="bg1"/>
                </a:solidFill>
              </a:rPr>
              <a:t>https://mp.weixin.qq.com/s/M3OHzWjlm6g4GSW2IFh4cw</a:t>
            </a:r>
            <a:endParaRPr lang="zh-CN" altLang="en-US">
              <a:solidFill>
                <a:schemeClr val="bg1"/>
              </a:solidFill>
            </a:endParaRPr>
          </a:p>
        </p:txBody>
      </p:sp>
      <p:pic>
        <p:nvPicPr>
          <p:cNvPr id="4" name="图片 3"/>
          <p:cNvPicPr>
            <a:picLocks noChangeAspect="1"/>
          </p:cNvPicPr>
          <p:nvPr/>
        </p:nvPicPr>
        <p:blipFill>
          <a:blip r:embed="rId5"/>
          <a:stretch>
            <a:fillRect/>
          </a:stretch>
        </p:blipFill>
        <p:spPr>
          <a:xfrm>
            <a:off x="742315" y="1199515"/>
            <a:ext cx="4556125" cy="5502275"/>
          </a:xfrm>
          <a:prstGeom prst="rect">
            <a:avLst/>
          </a:prstGeom>
        </p:spPr>
      </p:pic>
      <p:pic>
        <p:nvPicPr>
          <p:cNvPr id="6" name="图片 5"/>
          <p:cNvPicPr>
            <a:picLocks noChangeAspect="1"/>
          </p:cNvPicPr>
          <p:nvPr/>
        </p:nvPicPr>
        <p:blipFill>
          <a:blip r:embed="rId6"/>
          <a:stretch>
            <a:fillRect/>
          </a:stretch>
        </p:blipFill>
        <p:spPr>
          <a:xfrm>
            <a:off x="5815965" y="3326130"/>
            <a:ext cx="5771515" cy="1753235"/>
          </a:xfrm>
          <a:prstGeom prst="rect">
            <a:avLst/>
          </a:prstGeom>
        </p:spPr>
      </p:pic>
      <p:pic>
        <p:nvPicPr>
          <p:cNvPr id="8" name="图片 7"/>
          <p:cNvPicPr>
            <a:picLocks noChangeAspect="1"/>
          </p:cNvPicPr>
          <p:nvPr/>
        </p:nvPicPr>
        <p:blipFill>
          <a:blip r:embed="rId7"/>
          <a:stretch>
            <a:fillRect/>
          </a:stretch>
        </p:blipFill>
        <p:spPr>
          <a:xfrm>
            <a:off x="5815965" y="1387475"/>
            <a:ext cx="5739130" cy="163004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stretch>
            <a:fillRect/>
          </a:stretch>
        </p:blipFill>
        <p:spPr>
          <a:xfrm>
            <a:off x="0" y="0"/>
            <a:ext cx="12192000" cy="6856095"/>
          </a:xfrm>
          <a:prstGeom prst="rect">
            <a:avLst/>
          </a:prstGeom>
        </p:spPr>
      </p:pic>
      <p:sp>
        <p:nvSpPr>
          <p:cNvPr id="3" name="矩形 2"/>
          <p:cNvSpPr/>
          <p:nvPr/>
        </p:nvSpPr>
        <p:spPr>
          <a:xfrm>
            <a:off x="0" y="-635"/>
            <a:ext cx="12192635" cy="6856730"/>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141730" y="3836035"/>
            <a:ext cx="5535295" cy="151130"/>
          </a:xfrm>
          <a:prstGeom prst="rect">
            <a:avLst/>
          </a:prstGeom>
          <a:gradFill>
            <a:gsLst>
              <a:gs pos="0">
                <a:schemeClr val="accent6"/>
              </a:gs>
              <a:gs pos="100000">
                <a:schemeClr val="accent6">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MiSans" panose="00000500000000000000" charset="-122"/>
              <a:ea typeface="MiSans" panose="00000500000000000000" charset="-122"/>
              <a:cs typeface="MiSans" panose="00000500000000000000" charset="-122"/>
              <a:sym typeface="+mn-ea"/>
            </a:endParaRPr>
          </a:p>
        </p:txBody>
      </p:sp>
      <p:sp>
        <p:nvSpPr>
          <p:cNvPr id="46" name="文本框 45"/>
          <p:cNvSpPr txBox="1"/>
          <p:nvPr/>
        </p:nvSpPr>
        <p:spPr>
          <a:xfrm>
            <a:off x="991235" y="2784158"/>
            <a:ext cx="9768205" cy="1337945"/>
          </a:xfrm>
          <a:prstGeom prst="rect">
            <a:avLst/>
          </a:prstGeom>
          <a:noFill/>
        </p:spPr>
        <p:txBody>
          <a:bodyPr wrap="square" rtlCol="0" anchor="ctr" anchorCtr="0">
            <a:spAutoFit/>
          </a:bodyPr>
          <a:lstStyle/>
          <a:p>
            <a:pPr fontAlgn="ctr">
              <a:lnSpc>
                <a:spcPct val="150000"/>
              </a:lnSpc>
            </a:pPr>
            <a:r>
              <a:rPr lang="zh-CN" altLang="en-US" sz="5400" spc="300">
                <a:solidFill>
                  <a:schemeClr val="bg1"/>
                </a:solidFill>
                <a:uFillTx/>
                <a:latin typeface="MiSans Bold" panose="00000800000000000000" charset="-122"/>
                <a:ea typeface="MiSans Bold" panose="00000800000000000000" charset="-122"/>
                <a:cs typeface="MiSans Bold" panose="00000800000000000000" charset="-122"/>
                <a:sym typeface="+mn-ea"/>
              </a:rPr>
              <a:t>感谢您的观看</a:t>
            </a:r>
            <a:r>
              <a:rPr lang="en-US" altLang="zh-CN" sz="5400" spc="300">
                <a:solidFill>
                  <a:schemeClr val="bg1"/>
                </a:solidFill>
                <a:uFillTx/>
                <a:latin typeface="MiSans Bold" panose="00000800000000000000" charset="-122"/>
                <a:ea typeface="MiSans Bold" panose="00000800000000000000" charset="-122"/>
                <a:cs typeface="MiSans Bold" panose="00000800000000000000" charset="-122"/>
                <a:sym typeface="+mn-ea"/>
              </a:rPr>
              <a:t>!</a:t>
            </a:r>
            <a:endParaRPr lang="en-US" altLang="zh-CN" sz="5400" spc="300">
              <a:solidFill>
                <a:schemeClr val="bg1">
                  <a:alpha val="70000"/>
                </a:schemeClr>
              </a:solidFill>
              <a:uFillTx/>
              <a:latin typeface="MiSans Bold" panose="00000800000000000000" charset="-122"/>
              <a:ea typeface="MiSans Bold" panose="00000800000000000000" charset="-122"/>
              <a:cs typeface="MiSans Bold" panose="00000800000000000000" charset="-122"/>
            </a:endParaRPr>
          </a:p>
        </p:txBody>
      </p:sp>
      <p:sp>
        <p:nvSpPr>
          <p:cNvPr id="47" name="文本框 46"/>
          <p:cNvSpPr txBox="1"/>
          <p:nvPr/>
        </p:nvSpPr>
        <p:spPr>
          <a:xfrm>
            <a:off x="991235" y="3910965"/>
            <a:ext cx="6458585" cy="737235"/>
          </a:xfrm>
          <a:prstGeom prst="rect">
            <a:avLst/>
          </a:prstGeom>
          <a:noFill/>
        </p:spPr>
        <p:txBody>
          <a:bodyPr wrap="square" rtlCol="0" anchor="ctr" anchorCtr="0">
            <a:spAutoFit/>
          </a:bodyPr>
          <a:lstStyle/>
          <a:p>
            <a:pPr fontAlgn="ctr">
              <a:lnSpc>
                <a:spcPct val="150000"/>
              </a:lnSpc>
            </a:pPr>
            <a:r>
              <a:rPr lang="en-US" altLang="zh-CN" sz="2600">
                <a:solidFill>
                  <a:schemeClr val="accent6"/>
                </a:solidFill>
                <a:latin typeface="MiSans" panose="00000500000000000000" charset="-122"/>
                <a:ea typeface="MiSans" panose="00000500000000000000" charset="-122"/>
                <a:cs typeface="MiSans" panose="00000500000000000000" charset="-122"/>
                <a:sym typeface="+mn-ea"/>
              </a:rPr>
              <a:t>THANK YOU FOR WATCHING</a:t>
            </a:r>
            <a:r>
              <a:rPr lang="en-US" altLang="zh-CN" sz="2800">
                <a:solidFill>
                  <a:schemeClr val="accent6"/>
                </a:solidFill>
                <a:latin typeface="MiSans" panose="00000500000000000000" charset="-122"/>
                <a:ea typeface="MiSans" panose="00000500000000000000" charset="-122"/>
                <a:cs typeface="MiSans" panose="00000500000000000000" charset="-122"/>
              </a:rPr>
              <a:t> </a:t>
            </a:r>
            <a:endParaRPr lang="en-US" altLang="zh-CN" sz="2800">
              <a:solidFill>
                <a:schemeClr val="accent6"/>
              </a:solidFill>
              <a:latin typeface="MiSans" panose="00000500000000000000" charset="-122"/>
              <a:ea typeface="MiSans" panose="00000500000000000000" charset="-122"/>
              <a:cs typeface="MiSans" panose="00000500000000000000" charset="-122"/>
            </a:endParaRPr>
          </a:p>
        </p:txBody>
      </p:sp>
      <p:sp>
        <p:nvSpPr>
          <p:cNvPr id="49" name="文本框 48"/>
          <p:cNvSpPr txBox="1"/>
          <p:nvPr>
            <p:custDataLst>
              <p:tags r:id="rId2"/>
            </p:custDataLst>
          </p:nvPr>
        </p:nvSpPr>
        <p:spPr>
          <a:xfrm>
            <a:off x="991235" y="541020"/>
            <a:ext cx="1859915" cy="275590"/>
          </a:xfrm>
          <a:prstGeom prst="rect">
            <a:avLst/>
          </a:prstGeom>
          <a:noFill/>
        </p:spPr>
        <p:txBody>
          <a:bodyPr wrap="square" rtlCol="0">
            <a:spAutoFit/>
          </a:bodyPr>
          <a:lstStyle/>
          <a:p>
            <a:pPr algn="l"/>
            <a:r>
              <a:rPr lang="en-US" altLang="zh-CN" sz="1200" spc="200" dirty="0" err="1">
                <a:solidFill>
                  <a:schemeClr val="lt1"/>
                </a:solidFill>
                <a:uFillTx/>
                <a:latin typeface="黑体" panose="02010609060101010101" charset="-122"/>
                <a:ea typeface="黑体" panose="02010609060101010101" charset="-122"/>
              </a:rPr>
              <a:t>HeartWave</a:t>
            </a:r>
            <a:endParaRPr lang="en-US" altLang="zh-CN" sz="1200" spc="200" dirty="0">
              <a:solidFill>
                <a:schemeClr val="lt1"/>
              </a:solidFill>
              <a:uFillTx/>
              <a:latin typeface="MiSans Bold" panose="00000800000000000000" charset="-122"/>
              <a:ea typeface="MiSans Bold" panose="00000800000000000000" charset="-122"/>
            </a:endParaRPr>
          </a:p>
        </p:txBody>
      </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grpSp>
      <p:grpSp>
        <p:nvGrpSpPr>
          <p:cNvPr id="60" name="组合 59"/>
          <p:cNvGrpSpPr/>
          <p:nvPr/>
        </p:nvGrpSpPr>
        <p:grpSpPr>
          <a:xfrm>
            <a:off x="1124585" y="5047615"/>
            <a:ext cx="2091690" cy="447040"/>
            <a:chOff x="1357" y="9174"/>
            <a:chExt cx="3294" cy="704"/>
          </a:xfrm>
        </p:grpSpPr>
        <p:grpSp>
          <p:nvGrpSpPr>
            <p:cNvPr id="61" name="组合 60"/>
            <p:cNvGrpSpPr/>
            <p:nvPr/>
          </p:nvGrpSpPr>
          <p:grpSpPr>
            <a:xfrm>
              <a:off x="1357" y="9176"/>
              <a:ext cx="3294" cy="702"/>
              <a:chOff x="1625" y="7751"/>
              <a:chExt cx="3294" cy="702"/>
            </a:xfrm>
          </p:grpSpPr>
          <p:sp>
            <p:nvSpPr>
              <p:cNvPr id="62" name="文本框 61"/>
              <p:cNvSpPr txBox="1"/>
              <p:nvPr/>
            </p:nvSpPr>
            <p:spPr>
              <a:xfrm>
                <a:off x="1625" y="7836"/>
                <a:ext cx="2772" cy="531"/>
              </a:xfrm>
              <a:prstGeom prst="rect">
                <a:avLst/>
              </a:prstGeom>
              <a:noFill/>
            </p:spPr>
            <p:txBody>
              <a:bodyPr wrap="square" rtlCol="0" anchor="ctr" anchorCtr="0">
                <a:spAutoFit/>
              </a:bodyPr>
              <a:lstStyle/>
              <a:p>
                <a:pPr algn="ctr" fontAlgn="ctr">
                  <a:lnSpc>
                    <a:spcPct val="100000"/>
                  </a:lnSpc>
                </a:pPr>
                <a:r>
                  <a:rPr lang="en-US" altLang="zh-CN" sz="1600" b="1">
                    <a:solidFill>
                      <a:schemeClr val="bg1"/>
                    </a:solidFill>
                    <a:latin typeface="黑体" panose="02010609060101010101" charset="-122"/>
                    <a:ea typeface="黑体" panose="02010609060101010101" charset="-122"/>
                    <a:cs typeface="MiSans" panose="00000500000000000000" charset="-122"/>
                  </a:rPr>
                  <a:t>HeartWave</a:t>
                </a:r>
                <a:endParaRPr lang="en-US" altLang="zh-CN" sz="1600" b="1">
                  <a:solidFill>
                    <a:schemeClr val="bg1"/>
                  </a:solidFill>
                  <a:latin typeface="黑体" panose="02010609060101010101" charset="-122"/>
                  <a:ea typeface="黑体" panose="02010609060101010101" charset="-122"/>
                  <a:cs typeface="MiSans" panose="00000500000000000000" charset="-122"/>
                </a:endParaRPr>
              </a:p>
            </p:txBody>
          </p:sp>
          <p:sp>
            <p:nvSpPr>
              <p:cNvPr id="63" name="圆角矩形 62"/>
              <p:cNvSpPr/>
              <p:nvPr/>
            </p:nvSpPr>
            <p:spPr>
              <a:xfrm>
                <a:off x="1652" y="7751"/>
                <a:ext cx="3267" cy="70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latin typeface="MiSans" panose="00000500000000000000" charset="-122"/>
                  <a:ea typeface="MiSans" panose="00000500000000000000" charset="-122"/>
                  <a:cs typeface="MiSans" panose="00000500000000000000" charset="-122"/>
                  <a:sym typeface="+mn-ea"/>
                </a:endParaRPr>
              </a:p>
            </p:txBody>
          </p:sp>
        </p:grpSp>
        <p:sp>
          <p:nvSpPr>
            <p:cNvPr id="67" name="椭圆 66"/>
            <p:cNvSpPr/>
            <p:nvPr/>
          </p:nvSpPr>
          <p:spPr>
            <a:xfrm>
              <a:off x="3948" y="9174"/>
              <a:ext cx="703" cy="70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iSans" panose="00000500000000000000" charset="-122"/>
                <a:ea typeface="MiSans" panose="00000500000000000000" charset="-122"/>
                <a:cs typeface="MiSans" panose="00000500000000000000" charset="-122"/>
                <a:sym typeface="+mn-ea"/>
              </a:endParaRPr>
            </a:p>
          </p:txBody>
        </p:sp>
        <p:sp>
          <p:nvSpPr>
            <p:cNvPr id="68" name="等腰三角形 67"/>
            <p:cNvSpPr/>
            <p:nvPr/>
          </p:nvSpPr>
          <p:spPr>
            <a:xfrm rot="5400000">
              <a:off x="4186" y="9456"/>
              <a:ext cx="260" cy="1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iSans" panose="00000500000000000000" charset="-122"/>
                  <a:ea typeface="MiSans" panose="00000500000000000000" charset="-122"/>
                  <a:cs typeface="MiSans" panose="00000500000000000000" charset="-122"/>
                </a:rPr>
                <a:t> </a:t>
              </a:r>
              <a:endParaRPr lang="en-US" altLang="zh-CN">
                <a:latin typeface="MiSans" panose="00000500000000000000" charset="-122"/>
                <a:ea typeface="MiSans" panose="00000500000000000000" charset="-122"/>
                <a:cs typeface="MiSans" panose="00000500000000000000" charset="-122"/>
              </a:endParaRPr>
            </a:p>
          </p:txBody>
        </p:sp>
      </p:grpSp>
      <p:sp>
        <p:nvSpPr>
          <p:cNvPr id="73" name="矩形 72"/>
          <p:cNvSpPr/>
          <p:nvPr/>
        </p:nvSpPr>
        <p:spPr>
          <a:xfrm>
            <a:off x="10719435" y="6452235"/>
            <a:ext cx="1472565" cy="403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91235" y="1839278"/>
            <a:ext cx="6993255" cy="1445260"/>
          </a:xfrm>
          <a:prstGeom prst="rect">
            <a:avLst/>
          </a:prstGeom>
          <a:noFill/>
        </p:spPr>
        <p:txBody>
          <a:bodyPr wrap="square" rtlCol="0" anchor="ctr" anchorCtr="0">
            <a:spAutoFit/>
          </a:bodyPr>
          <a:lstStyle/>
          <a:p>
            <a:pPr fontAlgn="ctr">
              <a:lnSpc>
                <a:spcPct val="100000"/>
              </a:lnSpc>
            </a:pPr>
            <a:r>
              <a:rPr lang="en-US" altLang="zh-CN" sz="8800" dirty="0" err="1">
                <a:solidFill>
                  <a:schemeClr val="bg1">
                    <a:alpha val="20000"/>
                  </a:schemeClr>
                </a:solidFill>
                <a:latin typeface="MiSans Bold" panose="00000800000000000000" charset="-122"/>
                <a:ea typeface="MiSans Bold" panose="00000800000000000000" charset="-122"/>
                <a:cs typeface="MiSans" panose="00000500000000000000" charset="-122"/>
              </a:rPr>
              <a:t>HeartWave</a:t>
            </a:r>
            <a:endParaRPr lang="en-US" altLang="zh-CN" sz="8800" dirty="0">
              <a:solidFill>
                <a:schemeClr val="bg1">
                  <a:alpha val="20000"/>
                </a:schemeClr>
              </a:solidFill>
              <a:latin typeface="MiSans Bold" panose="00000800000000000000" charset="-122"/>
              <a:ea typeface="MiSans Bold" panose="00000800000000000000" charset="-122"/>
              <a:cs typeface="MiSans" panose="00000500000000000000" charset="-122"/>
            </a:endParaRPr>
          </a:p>
        </p:txBody>
      </p:sp>
      <p:sp>
        <p:nvSpPr>
          <p:cNvPr id="4" name="文本框 3"/>
          <p:cNvSpPr txBox="1"/>
          <p:nvPr/>
        </p:nvSpPr>
        <p:spPr>
          <a:xfrm>
            <a:off x="8237855" y="5801360"/>
            <a:ext cx="3408045" cy="368300"/>
          </a:xfrm>
          <a:prstGeom prst="rect">
            <a:avLst/>
          </a:prstGeom>
          <a:noFill/>
        </p:spPr>
        <p:txBody>
          <a:bodyPr wrap="square" rtlCol="0" anchor="ctr" anchorCtr="0">
            <a:spAutoFit/>
          </a:bodyPr>
          <a:lstStyle/>
          <a:p>
            <a:pPr lvl="0" algn="l" fontAlgn="ctr">
              <a:lnSpc>
                <a:spcPct val="150000"/>
              </a:lnSpc>
            </a:pPr>
            <a:r>
              <a:rPr lang="zh-CN" altLang="en-US" sz="1200" dirty="0">
                <a:solidFill>
                  <a:schemeClr val="bg1">
                    <a:alpha val="80000"/>
                  </a:schemeClr>
                </a:solidFill>
                <a:latin typeface="宋体" panose="02010600030101010101" pitchFamily="2" charset="-122"/>
                <a:ea typeface="宋体" panose="02010600030101010101" pitchFamily="2" charset="-122"/>
                <a:sym typeface="+mn-ea"/>
              </a:rPr>
              <a:t>演讲时间：</a:t>
            </a:r>
            <a:r>
              <a:rPr lang="en-US" altLang="zh-CN" sz="1200" dirty="0">
                <a:solidFill>
                  <a:schemeClr val="bg1">
                    <a:alpha val="80000"/>
                  </a:schemeClr>
                </a:solidFill>
                <a:latin typeface="宋体" panose="02010600030101010101" pitchFamily="2" charset="-122"/>
                <a:ea typeface="宋体" panose="02010600030101010101" pitchFamily="2" charset="-122"/>
                <a:sym typeface="+mn-ea"/>
              </a:rPr>
              <a:t>2025</a:t>
            </a:r>
            <a:r>
              <a:rPr lang="zh-CN" altLang="en-US" sz="1200" dirty="0">
                <a:solidFill>
                  <a:schemeClr val="bg1">
                    <a:alpha val="80000"/>
                  </a:schemeClr>
                </a:solidFill>
                <a:latin typeface="宋体" panose="02010600030101010101" pitchFamily="2" charset="-122"/>
                <a:ea typeface="宋体" panose="02010600030101010101" pitchFamily="2" charset="-122"/>
                <a:sym typeface="+mn-ea"/>
              </a:rPr>
              <a:t>年</a:t>
            </a:r>
            <a:r>
              <a:rPr lang="en-US" altLang="zh-CN" sz="1200" dirty="0">
                <a:solidFill>
                  <a:schemeClr val="bg1">
                    <a:alpha val="80000"/>
                  </a:schemeClr>
                </a:solidFill>
                <a:latin typeface="宋体" panose="02010600030101010101" pitchFamily="2" charset="-122"/>
                <a:ea typeface="宋体" panose="02010600030101010101" pitchFamily="2" charset="-122"/>
                <a:sym typeface="+mn-ea"/>
              </a:rPr>
              <a:t>03</a:t>
            </a:r>
            <a:r>
              <a:rPr lang="zh-CN" altLang="en-US" sz="1200" dirty="0">
                <a:solidFill>
                  <a:schemeClr val="bg1">
                    <a:alpha val="80000"/>
                  </a:schemeClr>
                </a:solidFill>
                <a:latin typeface="宋体" panose="02010600030101010101" pitchFamily="2" charset="-122"/>
                <a:ea typeface="宋体" panose="02010600030101010101" pitchFamily="2" charset="-122"/>
                <a:sym typeface="+mn-ea"/>
              </a:rPr>
              <a:t>月</a:t>
            </a:r>
            <a:r>
              <a:rPr lang="en-US" altLang="zh-CN" sz="1200" dirty="0">
                <a:solidFill>
                  <a:schemeClr val="bg1">
                    <a:alpha val="80000"/>
                  </a:schemeClr>
                </a:solidFill>
                <a:latin typeface="宋体" panose="02010600030101010101" pitchFamily="2" charset="-122"/>
                <a:ea typeface="宋体" panose="02010600030101010101" pitchFamily="2" charset="-122"/>
                <a:sym typeface="+mn-ea"/>
              </a:rPr>
              <a:t>25</a:t>
            </a:r>
            <a:r>
              <a:rPr lang="zh-CN" altLang="en-US" sz="1200" dirty="0">
                <a:solidFill>
                  <a:schemeClr val="bg1">
                    <a:alpha val="80000"/>
                  </a:schemeClr>
                </a:solidFill>
                <a:latin typeface="宋体" panose="02010600030101010101" pitchFamily="2" charset="-122"/>
                <a:ea typeface="宋体" panose="02010600030101010101" pitchFamily="2" charset="-122"/>
                <a:sym typeface="+mn-ea"/>
              </a:rPr>
              <a:t>日</a:t>
            </a:r>
            <a:r>
              <a:rPr lang="en-US" altLang="zh-CN" sz="1200" dirty="0">
                <a:solidFill>
                  <a:schemeClr val="bg1">
                    <a:alpha val="80000"/>
                  </a:schemeClr>
                </a:solidFill>
                <a:latin typeface="宋体" panose="02010600030101010101" pitchFamily="2" charset="-122"/>
                <a:ea typeface="宋体" panose="02010600030101010101" pitchFamily="2" charset="-122"/>
                <a:sym typeface="+mn-ea"/>
              </a:rPr>
              <a:t>    </a:t>
            </a:r>
            <a:endParaRPr lang="zh-CN" altLang="en-US" sz="1200" dirty="0">
              <a:solidFill>
                <a:schemeClr val="bg1">
                  <a:alpha val="80000"/>
                </a:schemeClr>
              </a:solidFill>
              <a:latin typeface="宋体" panose="02010600030101010101" pitchFamily="2" charset="-122"/>
              <a:ea typeface="宋体" panose="02010600030101010101" pitchFamily="2" charset="-122"/>
              <a:sym typeface="+mn-ea"/>
            </a:endParaRPr>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4"/>
              </p:custDataLst>
            </p:nvPr>
          </p:nvPicPr>
          <p:blipFill rotWithShape="1">
            <a:blip r:embed="rId5" cstate="screen"/>
            <a:srcRect r="76895"/>
            <a:stretch>
              <a:fillRect/>
            </a:stretch>
          </p:blipFill>
          <p:spPr>
            <a:xfrm>
              <a:off x="2211814" y="-53093"/>
              <a:ext cx="778994" cy="960741"/>
            </a:xfrm>
            <a:prstGeom prst="ellipse">
              <a:avLst/>
            </a:prstGeom>
          </p:spPr>
        </p:pic>
      </p:gr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211281182662"/>
          <p:cNvPicPr>
            <a:picLocks noChangeAspect="1"/>
          </p:cNvPicPr>
          <p:nvPr/>
        </p:nvPicPr>
        <p:blipFill>
          <a:blip r:embed="rId1"/>
          <a:stretch>
            <a:fillRect/>
          </a:stretch>
        </p:blipFill>
        <p:spPr>
          <a:xfrm>
            <a:off x="0" y="0"/>
            <a:ext cx="12192000" cy="6856095"/>
          </a:xfrm>
          <a:prstGeom prst="rect">
            <a:avLst/>
          </a:prstGeom>
        </p:spPr>
      </p:pic>
      <p:sp>
        <p:nvSpPr>
          <p:cNvPr id="5" name="矩形 4"/>
          <p:cNvSpPr/>
          <p:nvPr/>
        </p:nvSpPr>
        <p:spPr>
          <a:xfrm>
            <a:off x="0" y="-635"/>
            <a:ext cx="12192635" cy="6856095"/>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91235" y="2128520"/>
            <a:ext cx="2437765" cy="2368550"/>
            <a:chOff x="10466" y="4047"/>
            <a:chExt cx="3839" cy="3730"/>
          </a:xfrm>
        </p:grpSpPr>
        <p:sp>
          <p:nvSpPr>
            <p:cNvPr id="24" name="文本框 23" descr="7b0a20202020227461726765744d6f64756c65223a202270726f636573734f6e6c696e65466f6e7473220a7d0a"/>
            <p:cNvSpPr txBox="1"/>
            <p:nvPr/>
          </p:nvSpPr>
          <p:spPr>
            <a:xfrm>
              <a:off x="10466" y="6761"/>
              <a:ext cx="3839" cy="1016"/>
            </a:xfrm>
            <a:prstGeom prst="rect">
              <a:avLst/>
            </a:prstGeom>
            <a:noFill/>
          </p:spPr>
          <p:txBody>
            <a:bodyPr wrap="square" rtlCol="0">
              <a:spAutoFit/>
            </a:bodyPr>
            <a:lstStyle/>
            <a:p>
              <a:pPr lvl="0" algn="l"/>
              <a:r>
                <a:rPr lang="zh-CN" altLang="en-US" sz="3600" dirty="0">
                  <a:solidFill>
                    <a:schemeClr val="bg1"/>
                  </a:solidFill>
                  <a:latin typeface="黑体" panose="02010609060101010101" charset="-122"/>
                  <a:ea typeface="黑体" panose="02010609060101010101" charset="-122"/>
                  <a:cs typeface="MiSans Bold" panose="00000800000000000000" charset="-122"/>
                  <a:sym typeface="MiSans" panose="00000500000000000000" charset="-122"/>
                </a:rPr>
                <a:t>项目回顾</a:t>
              </a:r>
              <a:endParaRPr lang="zh-CN" altLang="en-US" sz="3600" dirty="0">
                <a:solidFill>
                  <a:schemeClr val="bg1"/>
                </a:solidFill>
                <a:latin typeface="黑体" panose="02010609060101010101" charset="-122"/>
                <a:ea typeface="黑体" panose="02010609060101010101" charset="-122"/>
                <a:cs typeface="MiSans Bold" panose="00000800000000000000" charset="-122"/>
                <a:sym typeface="MiSans" panose="00000500000000000000" charset="-122"/>
              </a:endParaRPr>
            </a:p>
          </p:txBody>
        </p:sp>
        <p:sp>
          <p:nvSpPr>
            <p:cNvPr id="26" name="文本框 25"/>
            <p:cNvSpPr txBox="1"/>
            <p:nvPr/>
          </p:nvSpPr>
          <p:spPr>
            <a:xfrm>
              <a:off x="10466" y="4047"/>
              <a:ext cx="3471" cy="1888"/>
            </a:xfrm>
            <a:prstGeom prst="rect">
              <a:avLst/>
            </a:prstGeom>
            <a:noFill/>
          </p:spPr>
          <p:txBody>
            <a:bodyPr wrap="square" rtlCol="0">
              <a:spAutoFit/>
            </a:bodyPr>
            <a:lstStyle/>
            <a:p>
              <a:pPr lvl="0" algn="l"/>
              <a:r>
                <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rPr>
                <a:t>01.</a:t>
              </a:r>
              <a:endPar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grpSp>
      <p:cxnSp>
        <p:nvCxnSpPr>
          <p:cNvPr id="2" name="直接箭头连接符 1"/>
          <p:cNvCxnSpPr/>
          <p:nvPr/>
        </p:nvCxnSpPr>
        <p:spPr>
          <a:xfrm>
            <a:off x="1156335" y="3683636"/>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3" name="文本框 2"/>
          <p:cNvSpPr txBox="1"/>
          <p:nvPr>
            <p:custDataLst>
              <p:tags r:id="rId6"/>
            </p:custDataLst>
          </p:nvPr>
        </p:nvSpPr>
        <p:spPr>
          <a:xfrm>
            <a:off x="991235" y="550545"/>
            <a:ext cx="1859915" cy="275590"/>
          </a:xfrm>
          <a:prstGeom prst="rect">
            <a:avLst/>
          </a:prstGeom>
          <a:noFill/>
        </p:spPr>
        <p:txBody>
          <a:bodyPr wrap="square" rtlCol="0">
            <a:spAutoFit/>
          </a:bodyPr>
          <a:lstStyle/>
          <a:p>
            <a:pPr algn="l"/>
            <a:r>
              <a:rPr lang="en-US" altLang="zh-CN" sz="1200" spc="200">
                <a:solidFill>
                  <a:schemeClr val="lt1"/>
                </a:solidFill>
                <a:uFillTx/>
                <a:latin typeface="黑体" panose="02010609060101010101" charset="-122"/>
                <a:ea typeface="黑体" panose="02010609060101010101" charset="-122"/>
              </a:rPr>
              <a:t>HeartWave</a:t>
            </a:r>
            <a:endParaRPr lang="en-US" altLang="zh-CN" sz="1200" spc="200">
              <a:solidFill>
                <a:schemeClr val="lt1"/>
              </a:solidFill>
              <a:uFillTx/>
              <a:latin typeface="黑体" panose="02010609060101010101" charset="-122"/>
              <a:ea typeface="黑体" panose="02010609060101010101" charset="-122"/>
            </a:endParaRPr>
          </a:p>
        </p:txBody>
      </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0" name="组合 249"/>
          <p:cNvGrpSpPr/>
          <p:nvPr/>
        </p:nvGrpSpPr>
        <p:grpSpPr>
          <a:xfrm>
            <a:off x="525780" y="511176"/>
            <a:ext cx="3771265" cy="830580"/>
            <a:chOff x="1593" y="3850"/>
            <a:chExt cx="5939" cy="1308"/>
          </a:xfrm>
        </p:grpSpPr>
        <p:sp>
          <p:nvSpPr>
            <p:cNvPr id="251" name="矩形 250"/>
            <p:cNvSpPr/>
            <p:nvPr/>
          </p:nvSpPr>
          <p:spPr>
            <a:xfrm>
              <a:off x="2694" y="3850"/>
              <a:ext cx="4162" cy="1308"/>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项目回顾</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252" name="直接箭头连接符 251"/>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01</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8" name="矩形 7"/>
          <p:cNvSpPr/>
          <p:nvPr/>
        </p:nvSpPr>
        <p:spPr>
          <a:xfrm>
            <a:off x="5386995" y="663876"/>
            <a:ext cx="1417376" cy="461665"/>
          </a:xfrm>
          <a:prstGeom prst="rect">
            <a:avLst/>
          </a:prstGeom>
          <a:noFill/>
        </p:spPr>
        <p:txBody>
          <a:bodyPr wrap="none" lIns="91440" tIns="45720" rIns="91440" bIns="45720">
            <a:spAutoFit/>
          </a:bodyPr>
          <a:lstStyle/>
          <a:p>
            <a:pPr algn="ctr"/>
            <a:r>
              <a:rPr lang="zh-CN" alt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宋体" panose="02010600030101010101" pitchFamily="2" charset="-122"/>
                <a:ea typeface="宋体" panose="02010600030101010101" pitchFamily="2" charset="-122"/>
              </a:rPr>
              <a:t>项目目的</a:t>
            </a:r>
            <a:endParaRPr lang="zh-CN" alt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宋体" panose="02010600030101010101" pitchFamily="2" charset="-122"/>
              <a:ea typeface="宋体" panose="02010600030101010101" pitchFamily="2" charset="-122"/>
            </a:endParaRPr>
          </a:p>
        </p:txBody>
      </p:sp>
      <p:pic>
        <p:nvPicPr>
          <p:cNvPr id="2049"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5107" y="1654811"/>
            <a:ext cx="9201150" cy="47053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tx1"/>
                </a:solidFill>
                <a:effectLst>
                  <a:outerShdw blurRad="38100" dist="19050" dir="2700000" algn="tl" rotWithShape="0">
                    <a:schemeClr val="dk1">
                      <a:alpha val="40000"/>
                    </a:schemeClr>
                  </a:outerShdw>
                </a:effectLst>
              </a:rPr>
              <a:t>请在此放置您的文字</a:t>
            </a:r>
            <a:endParaRPr lang="zh-CN" altLang="en-US" dirty="0">
              <a:ln w="0"/>
              <a:solidFill>
                <a:schemeClr val="tx1"/>
              </a:solidFill>
              <a:effectLst>
                <a:outerShdw blurRad="38100" dist="19050" dir="2700000" algn="tl" rotWithShape="0">
                  <a:schemeClr val="dk1">
                    <a:alpha val="40000"/>
                  </a:schemeClr>
                </a:outerShdw>
              </a:effectLst>
            </a:endParaRPr>
          </a:p>
          <a:p>
            <a:pPr algn="ctr"/>
            <a:endParaRPr lang="zh-CN" altLang="en-US" dirty="0"/>
          </a:p>
        </p:txBody>
      </p:sp>
      <p:grpSp>
        <p:nvGrpSpPr>
          <p:cNvPr id="250" name="组合 249"/>
          <p:cNvGrpSpPr/>
          <p:nvPr/>
        </p:nvGrpSpPr>
        <p:grpSpPr>
          <a:xfrm>
            <a:off x="525780" y="511176"/>
            <a:ext cx="3771265" cy="830580"/>
            <a:chOff x="1593" y="3850"/>
            <a:chExt cx="5939" cy="1308"/>
          </a:xfrm>
        </p:grpSpPr>
        <p:sp>
          <p:nvSpPr>
            <p:cNvPr id="251" name="矩形 250"/>
            <p:cNvSpPr/>
            <p:nvPr/>
          </p:nvSpPr>
          <p:spPr>
            <a:xfrm>
              <a:off x="2694" y="3850"/>
              <a:ext cx="4162" cy="1308"/>
            </a:xfrm>
            <a:prstGeom prst="rect">
              <a:avLst/>
            </a:prstGeom>
            <a:noFill/>
          </p:spPr>
          <p:txBody>
            <a:bodyPr wrap="square" rtlCol="0" anchor="ctr" anchorCtr="0"/>
            <a:lstStyle/>
            <a:p>
              <a:pPr algn="l"/>
              <a:r>
                <a:rPr lang="zh-CN" altLang="en-US" sz="3200" dirty="0">
                  <a:solidFill>
                    <a:schemeClr val="bg1"/>
                  </a:solidFill>
                  <a:effectLst/>
                  <a:latin typeface="黑体" panose="02010609060101010101" charset="-122"/>
                  <a:ea typeface="黑体" panose="02010609060101010101" charset="-122"/>
                  <a:cs typeface="MiSans" panose="00000500000000000000" charset="-122"/>
                </a:rPr>
                <a:t>项目回顾</a:t>
              </a:r>
              <a:endParaRPr lang="zh-CN" altLang="en-US" sz="3200" dirty="0">
                <a:solidFill>
                  <a:schemeClr val="bg1"/>
                </a:solidFill>
                <a:effectLst/>
                <a:latin typeface="黑体" panose="02010609060101010101" charset="-122"/>
                <a:ea typeface="黑体" panose="02010609060101010101" charset="-122"/>
                <a:cs typeface="MiSans" panose="00000500000000000000" charset="-122"/>
              </a:endParaRPr>
            </a:p>
          </p:txBody>
        </p:sp>
        <p:cxnSp>
          <p:nvCxnSpPr>
            <p:cNvPr id="252" name="直接箭头连接符 251"/>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01</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pic>
        <p:nvPicPr>
          <p:cNvPr id="4" name="图片 3" descr="C:/Users/CHEMISTRYMASTER/Desktop/whiteboard_exported_image.pngwhiteboard_exported_image"/>
          <p:cNvPicPr>
            <a:picLocks noChangeAspect="1"/>
          </p:cNvPicPr>
          <p:nvPr>
            <p:custDataLst>
              <p:tags r:id="rId6"/>
            </p:custDataLst>
          </p:nvPr>
        </p:nvPicPr>
        <p:blipFill>
          <a:blip r:embed="rId7"/>
          <a:srcRect t="3" b="3"/>
          <a:stretch>
            <a:fillRect/>
          </a:stretch>
        </p:blipFill>
        <p:spPr>
          <a:xfrm>
            <a:off x="920115" y="1199515"/>
            <a:ext cx="10202545" cy="5576570"/>
          </a:xfrm>
          <a:prstGeom prst="rect">
            <a:avLst/>
          </a:prstGeom>
          <a:effectLst>
            <a:softEdge rad="63500"/>
          </a:effectLst>
        </p:spPr>
      </p:pic>
      <p:sp>
        <p:nvSpPr>
          <p:cNvPr id="8" name="矩形 7"/>
          <p:cNvSpPr/>
          <p:nvPr/>
        </p:nvSpPr>
        <p:spPr>
          <a:xfrm>
            <a:off x="5384590" y="663876"/>
            <a:ext cx="1422184" cy="461665"/>
          </a:xfrm>
          <a:prstGeom prst="rect">
            <a:avLst/>
          </a:prstGeom>
          <a:noFill/>
        </p:spPr>
        <p:txBody>
          <a:bodyPr wrap="none" lIns="91440" tIns="45720" rIns="91440" bIns="45720">
            <a:spAutoFit/>
          </a:bodyPr>
          <a:lstStyle/>
          <a:p>
            <a:pPr algn="ctr"/>
            <a:r>
              <a:rPr lang="zh-CN" alt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宋体" panose="02010600030101010101" pitchFamily="2" charset="-122"/>
                <a:ea typeface="宋体" panose="02010600030101010101" pitchFamily="2" charset="-122"/>
              </a:rPr>
              <a:t>系统架构</a:t>
            </a:r>
            <a:endParaRPr lang="zh-CN" alt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宋体" panose="02010600030101010101" pitchFamily="2" charset="-122"/>
              <a:ea typeface="宋体" panose="02010600030101010101" pitchFamily="2" charset="-122"/>
            </a:endParaRPr>
          </a:p>
        </p:txBody>
      </p:sp>
    </p:spTree>
    <p:custDataLst>
      <p:tags r:id="rId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211281182662"/>
          <p:cNvPicPr>
            <a:picLocks noChangeAspect="1"/>
          </p:cNvPicPr>
          <p:nvPr/>
        </p:nvPicPr>
        <p:blipFill>
          <a:blip r:embed="rId1"/>
          <a:stretch>
            <a:fillRect/>
          </a:stretch>
        </p:blipFill>
        <p:spPr>
          <a:xfrm>
            <a:off x="0" y="0"/>
            <a:ext cx="12192000" cy="6856095"/>
          </a:xfrm>
          <a:prstGeom prst="rect">
            <a:avLst/>
          </a:prstGeom>
        </p:spPr>
      </p:pic>
      <p:sp>
        <p:nvSpPr>
          <p:cNvPr id="5" name="矩形 4"/>
          <p:cNvSpPr/>
          <p:nvPr/>
        </p:nvSpPr>
        <p:spPr>
          <a:xfrm>
            <a:off x="0" y="-635"/>
            <a:ext cx="12192635" cy="6856095"/>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91235" y="2128520"/>
            <a:ext cx="2437765" cy="2368550"/>
            <a:chOff x="10466" y="4047"/>
            <a:chExt cx="3839" cy="3730"/>
          </a:xfrm>
        </p:grpSpPr>
        <p:sp>
          <p:nvSpPr>
            <p:cNvPr id="24" name="文本框 23" descr="7b0a20202020227461726765744d6f64756c65223a202270726f636573734f6e6c696e65466f6e7473220a7d0a"/>
            <p:cNvSpPr txBox="1"/>
            <p:nvPr/>
          </p:nvSpPr>
          <p:spPr>
            <a:xfrm>
              <a:off x="10466" y="6761"/>
              <a:ext cx="3839" cy="1016"/>
            </a:xfrm>
            <a:prstGeom prst="rect">
              <a:avLst/>
            </a:prstGeom>
            <a:noFill/>
          </p:spPr>
          <p:txBody>
            <a:bodyPr wrap="square" rtlCol="0">
              <a:spAutoFit/>
            </a:bodyPr>
            <a:lstStyle/>
            <a:p>
              <a:pPr lvl="0" algn="l"/>
              <a:r>
                <a:rPr lang="zh-CN" altLang="en-US" sz="3600" b="1" dirty="0">
                  <a:solidFill>
                    <a:schemeClr val="bg1"/>
                  </a:solidFill>
                  <a:latin typeface="黑体" panose="02010609060101010101" charset="-122"/>
                  <a:ea typeface="黑体" panose="02010609060101010101" charset="-122"/>
                  <a:cs typeface="MiSans Bold" panose="00000800000000000000" charset="-122"/>
                  <a:sym typeface="MiSans" panose="00000500000000000000" charset="-122"/>
                </a:rPr>
                <a:t>项目优化</a:t>
              </a:r>
              <a:endParaRPr lang="zh-CN" altLang="en-US" sz="3600" b="1" dirty="0">
                <a:solidFill>
                  <a:schemeClr val="bg1"/>
                </a:solidFill>
                <a:latin typeface="黑体" panose="02010609060101010101" charset="-122"/>
                <a:ea typeface="黑体" panose="02010609060101010101" charset="-122"/>
                <a:cs typeface="MiSans Bold" panose="00000800000000000000" charset="-122"/>
                <a:sym typeface="MiSans" panose="00000500000000000000" charset="-122"/>
              </a:endParaRPr>
            </a:p>
          </p:txBody>
        </p:sp>
        <p:sp>
          <p:nvSpPr>
            <p:cNvPr id="26" name="文本框 25"/>
            <p:cNvSpPr txBox="1"/>
            <p:nvPr/>
          </p:nvSpPr>
          <p:spPr>
            <a:xfrm>
              <a:off x="10466" y="4047"/>
              <a:ext cx="3471" cy="1888"/>
            </a:xfrm>
            <a:prstGeom prst="rect">
              <a:avLst/>
            </a:prstGeom>
            <a:noFill/>
          </p:spPr>
          <p:txBody>
            <a:bodyPr wrap="square" rtlCol="0">
              <a:spAutoFit/>
            </a:bodyPr>
            <a:lstStyle/>
            <a:p>
              <a:pPr lvl="0" algn="l"/>
              <a:r>
                <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rPr>
                <a:t>02.</a:t>
              </a:r>
              <a:endPar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grpSp>
      <p:cxnSp>
        <p:nvCxnSpPr>
          <p:cNvPr id="2" name="直接箭头连接符 1"/>
          <p:cNvCxnSpPr/>
          <p:nvPr/>
        </p:nvCxnSpPr>
        <p:spPr>
          <a:xfrm>
            <a:off x="1156335" y="3683636"/>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3" name="文本框 2"/>
          <p:cNvSpPr txBox="1"/>
          <p:nvPr>
            <p:custDataLst>
              <p:tags r:id="rId6"/>
            </p:custDataLst>
          </p:nvPr>
        </p:nvSpPr>
        <p:spPr>
          <a:xfrm>
            <a:off x="991235" y="550545"/>
            <a:ext cx="1859915" cy="275590"/>
          </a:xfrm>
          <a:prstGeom prst="rect">
            <a:avLst/>
          </a:prstGeom>
          <a:noFill/>
        </p:spPr>
        <p:txBody>
          <a:bodyPr wrap="square" rtlCol="0">
            <a:spAutoFit/>
          </a:bodyPr>
          <a:lstStyle/>
          <a:p>
            <a:pPr algn="l"/>
            <a:r>
              <a:rPr lang="en-US" altLang="zh-CN" sz="1200" spc="200">
                <a:solidFill>
                  <a:schemeClr val="lt1"/>
                </a:solidFill>
                <a:uFillTx/>
                <a:latin typeface="黑体" panose="02010609060101010101" charset="-122"/>
                <a:ea typeface="黑体" panose="02010609060101010101" charset="-122"/>
              </a:rPr>
              <a:t>HeartWave</a:t>
            </a:r>
            <a:endParaRPr lang="en-US" altLang="zh-CN" sz="1200" spc="200">
              <a:solidFill>
                <a:schemeClr val="lt1"/>
              </a:solidFill>
              <a:uFillTx/>
              <a:latin typeface="黑体" panose="02010609060101010101" charset="-122"/>
              <a:ea typeface="黑体" panose="02010609060101010101" charset="-122"/>
            </a:endParaRPr>
          </a:p>
        </p:txBody>
      </p:sp>
      <p:grpSp>
        <p:nvGrpSpPr>
          <p:cNvPr id="28" name="组合 27"/>
          <p:cNvGrpSpPr/>
          <p:nvPr/>
        </p:nvGrpSpPr>
        <p:grpSpPr>
          <a:xfrm>
            <a:off x="991235" y="4629785"/>
            <a:ext cx="3788410" cy="317500"/>
            <a:chOff x="8619" y="5665"/>
            <a:chExt cx="5966" cy="500"/>
          </a:xfrm>
        </p:grpSpPr>
        <p:grpSp>
          <p:nvGrpSpPr>
            <p:cNvPr id="6" name="组合 5"/>
            <p:cNvGrpSpPr/>
            <p:nvPr/>
          </p:nvGrpSpPr>
          <p:grpSpPr>
            <a:xfrm>
              <a:off x="8619" y="5665"/>
              <a:ext cx="4060" cy="500"/>
              <a:chOff x="8619" y="5665"/>
              <a:chExt cx="4060" cy="500"/>
            </a:xfrm>
          </p:grpSpPr>
          <p:sp>
            <p:nvSpPr>
              <p:cNvPr id="19" name="文本框 18"/>
              <p:cNvSpPr txBox="1"/>
              <p:nvPr>
                <p:custDataLst>
                  <p:tags r:id="rId7"/>
                </p:custDataLst>
              </p:nvPr>
            </p:nvSpPr>
            <p:spPr>
              <a:xfrm>
                <a:off x="8619" y="5665"/>
                <a:ext cx="1968" cy="483"/>
              </a:xfrm>
              <a:prstGeom prst="rect">
                <a:avLst/>
              </a:prstGeom>
              <a:noFill/>
            </p:spPr>
            <p:txBody>
              <a:bodyPr wrap="none" rtlCol="0" anchor="t">
                <a:spAutoFit/>
              </a:bodyPr>
              <a:lstStyle/>
              <a:p>
                <a:r>
                  <a:rPr lang="zh-CN" altLang="en-US" sz="1400">
                    <a:solidFill>
                      <a:schemeClr val="bg1"/>
                    </a:solidFill>
                    <a:latin typeface="宋体" panose="02010600030101010101" pitchFamily="2" charset="-122"/>
                    <a:ea typeface="宋体" panose="02010600030101010101" pitchFamily="2" charset="-122"/>
                  </a:rPr>
                  <a:t>◎功能性优化</a:t>
                </a:r>
                <a:endParaRPr lang="zh-CN" altLang="en-US" sz="1400">
                  <a:solidFill>
                    <a:schemeClr val="bg1"/>
                  </a:solidFill>
                  <a:latin typeface="宋体" panose="02010600030101010101" pitchFamily="2" charset="-122"/>
                  <a:ea typeface="宋体" panose="02010600030101010101" pitchFamily="2" charset="-122"/>
                </a:endParaRPr>
              </a:p>
            </p:txBody>
          </p:sp>
          <p:sp>
            <p:nvSpPr>
              <p:cNvPr id="20" name="文本框 19"/>
              <p:cNvSpPr txBox="1"/>
              <p:nvPr>
                <p:custDataLst>
                  <p:tags r:id="rId8"/>
                </p:custDataLst>
              </p:nvPr>
            </p:nvSpPr>
            <p:spPr>
              <a:xfrm>
                <a:off x="10431" y="5682"/>
                <a:ext cx="2248" cy="483"/>
              </a:xfrm>
              <a:prstGeom prst="rect">
                <a:avLst/>
              </a:prstGeom>
              <a:noFill/>
            </p:spPr>
            <p:txBody>
              <a:bodyPr wrap="none" rtlCol="0" anchor="t">
                <a:spAutoFit/>
              </a:bodyPr>
              <a:lstStyle/>
              <a:p>
                <a:r>
                  <a:rPr lang="zh-CN" altLang="en-US" sz="1400">
                    <a:solidFill>
                      <a:schemeClr val="bg1"/>
                    </a:solidFill>
                    <a:latin typeface="宋体" panose="02010600030101010101" pitchFamily="2" charset="-122"/>
                    <a:ea typeface="宋体" panose="02010600030101010101" pitchFamily="2" charset="-122"/>
                  </a:rPr>
                  <a:t>◎非功能性优化</a:t>
                </a:r>
                <a:endParaRPr lang="zh-CN" altLang="en-US" sz="1400">
                  <a:solidFill>
                    <a:schemeClr val="bg1"/>
                  </a:solidFill>
                  <a:latin typeface="宋体" panose="02010600030101010101" pitchFamily="2" charset="-122"/>
                  <a:ea typeface="宋体" panose="02010600030101010101" pitchFamily="2" charset="-122"/>
                </a:endParaRPr>
              </a:p>
            </p:txBody>
          </p:sp>
        </p:grpSp>
        <p:sp>
          <p:nvSpPr>
            <p:cNvPr id="21" name="文本框 20"/>
            <p:cNvSpPr txBox="1"/>
            <p:nvPr>
              <p:custDataLst>
                <p:tags r:id="rId9"/>
              </p:custDataLst>
            </p:nvPr>
          </p:nvSpPr>
          <p:spPr>
            <a:xfrm>
              <a:off x="12618" y="5681"/>
              <a:ext cx="1967" cy="483"/>
            </a:xfrm>
            <a:prstGeom prst="rect">
              <a:avLst/>
            </a:prstGeom>
            <a:noFill/>
          </p:spPr>
          <p:txBody>
            <a:bodyPr wrap="none" rtlCol="0" anchor="t">
              <a:spAutoFit/>
            </a:bodyPr>
            <a:lstStyle/>
            <a:p>
              <a:r>
                <a:rPr lang="zh-CN" altLang="en-US" sz="1400">
                  <a:solidFill>
                    <a:schemeClr val="bg1"/>
                  </a:solidFill>
                  <a:latin typeface="宋体" panose="02010600030101010101" pitchFamily="2" charset="-122"/>
                  <a:ea typeface="宋体" panose="02010600030101010101" pitchFamily="2" charset="-122"/>
                </a:rPr>
                <a:t>◎</a:t>
              </a:r>
              <a:r>
                <a:rPr lang="en-US" altLang="zh-CN" sz="1400">
                  <a:solidFill>
                    <a:schemeClr val="bg1"/>
                  </a:solidFill>
                  <a:latin typeface="宋体" panose="02010600030101010101" pitchFamily="2" charset="-122"/>
                  <a:ea typeface="宋体" panose="02010600030101010101" pitchFamily="2" charset="-122"/>
                </a:rPr>
                <a:t>AI</a:t>
              </a:r>
              <a:r>
                <a:rPr lang="zh-CN" altLang="en-US" sz="1400">
                  <a:solidFill>
                    <a:schemeClr val="bg1"/>
                  </a:solidFill>
                  <a:latin typeface="宋体" panose="02010600030101010101" pitchFamily="2" charset="-122"/>
                  <a:ea typeface="宋体" panose="02010600030101010101" pitchFamily="2" charset="-122"/>
                </a:rPr>
                <a:t>部分优化</a:t>
              </a:r>
              <a:endParaRPr lang="zh-CN" altLang="en-US" sz="1400">
                <a:solidFill>
                  <a:schemeClr val="bg1"/>
                </a:solidFill>
                <a:latin typeface="宋体" panose="02010600030101010101" pitchFamily="2" charset="-122"/>
                <a:ea typeface="宋体" panose="02010600030101010101" pitchFamily="2" charset="-122"/>
              </a:endParaRPr>
            </a:p>
          </p:txBody>
        </p:sp>
      </p:grpSp>
    </p:spTree>
    <p:custDataLst>
      <p:tags r:id="rId1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0" name="组合 249"/>
          <p:cNvGrpSpPr/>
          <p:nvPr/>
        </p:nvGrpSpPr>
        <p:grpSpPr>
          <a:xfrm>
            <a:off x="525780" y="511176"/>
            <a:ext cx="6842125" cy="830580"/>
            <a:chOff x="1593" y="3850"/>
            <a:chExt cx="10775" cy="1308"/>
          </a:xfrm>
        </p:grpSpPr>
        <p:sp>
          <p:nvSpPr>
            <p:cNvPr id="251" name="矩形 250"/>
            <p:cNvSpPr/>
            <p:nvPr/>
          </p:nvSpPr>
          <p:spPr>
            <a:xfrm>
              <a:off x="2694" y="3850"/>
              <a:ext cx="8352" cy="1308"/>
            </a:xfrm>
            <a:prstGeom prst="rect">
              <a:avLst/>
            </a:prstGeom>
            <a:noFill/>
          </p:spPr>
          <p:txBody>
            <a:bodyPr wrap="square" rtlCol="0" anchor="ctr" anchorCtr="0"/>
            <a:lstStyle/>
            <a:p>
              <a:pPr algn="l"/>
              <a:r>
                <a:rPr lang="zh-CN" altLang="en-US" sz="3200" b="1" dirty="0">
                  <a:solidFill>
                    <a:schemeClr val="bg1"/>
                  </a:solidFill>
                  <a:effectLst/>
                  <a:latin typeface="Heiti SC Medium" panose="02000000000000000000" charset="-122"/>
                  <a:ea typeface="Heiti SC Medium" panose="02000000000000000000" charset="-122"/>
                  <a:cs typeface="Heiti SC Medium" panose="02000000000000000000" charset="-122"/>
                </a:rPr>
                <a:t>项目优化</a:t>
              </a:r>
              <a:r>
                <a:rPr lang="en-US" altLang="zh-CN" sz="3200" b="1" dirty="0">
                  <a:solidFill>
                    <a:schemeClr val="bg1"/>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a:t>
              </a:r>
              <a:r>
                <a:rPr lang="en-US" altLang="zh-CN"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功能性优化</a:t>
              </a:r>
              <a:endPar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endParaRPr>
            </a:p>
          </p:txBody>
        </p:sp>
        <p:cxnSp>
          <p:nvCxnSpPr>
            <p:cNvPr id="252" name="直接箭头连接符 251"/>
            <p:cNvCxnSpPr/>
            <p:nvPr/>
          </p:nvCxnSpPr>
          <p:spPr>
            <a:xfrm>
              <a:off x="10638"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02</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374015" y="1322705"/>
            <a:ext cx="5228590" cy="460375"/>
          </a:xfrm>
          <a:prstGeom prst="rect">
            <a:avLst/>
          </a:prstGeom>
          <a:noFill/>
        </p:spPr>
        <p:txBody>
          <a:bodyPr wrap="square" rtlCol="0">
            <a:spAutoFit/>
          </a:bodyPr>
          <a:lstStyle/>
          <a:p>
            <a:r>
              <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rPr>
              <a:t>新增“用户情绪偏好测试”功能</a:t>
            </a:r>
            <a:endPar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endParaRPr>
          </a:p>
        </p:txBody>
      </p:sp>
      <p:pic>
        <p:nvPicPr>
          <p:cNvPr id="5" name="图片 4"/>
          <p:cNvPicPr>
            <a:picLocks noChangeAspect="1"/>
          </p:cNvPicPr>
          <p:nvPr>
            <p:custDataLst>
              <p:tags r:id="rId6"/>
            </p:custDataLst>
          </p:nvPr>
        </p:nvPicPr>
        <p:blipFill>
          <a:blip r:embed="rId7"/>
          <a:stretch>
            <a:fillRect/>
          </a:stretch>
        </p:blipFill>
        <p:spPr>
          <a:xfrm>
            <a:off x="374015" y="1941830"/>
            <a:ext cx="5572760" cy="3074035"/>
          </a:xfrm>
          <a:prstGeom prst="rect">
            <a:avLst/>
          </a:prstGeom>
        </p:spPr>
      </p:pic>
      <p:pic>
        <p:nvPicPr>
          <p:cNvPr id="7" name="图片 6"/>
          <p:cNvPicPr>
            <a:picLocks noChangeAspect="1"/>
          </p:cNvPicPr>
          <p:nvPr>
            <p:custDataLst>
              <p:tags r:id="rId8"/>
            </p:custDataLst>
          </p:nvPr>
        </p:nvPicPr>
        <p:blipFill>
          <a:blip r:embed="rId9"/>
          <a:stretch>
            <a:fillRect/>
          </a:stretch>
        </p:blipFill>
        <p:spPr>
          <a:xfrm>
            <a:off x="6178550" y="1941830"/>
            <a:ext cx="5574665" cy="3074670"/>
          </a:xfrm>
          <a:prstGeom prst="rect">
            <a:avLst/>
          </a:prstGeom>
        </p:spPr>
      </p:pic>
      <p:sp>
        <p:nvSpPr>
          <p:cNvPr id="9" name="圆角矩形 8"/>
          <p:cNvSpPr/>
          <p:nvPr/>
        </p:nvSpPr>
        <p:spPr>
          <a:xfrm>
            <a:off x="374015" y="5174615"/>
            <a:ext cx="5572125" cy="1325880"/>
          </a:xfrm>
          <a:prstGeom prst="roundRect">
            <a:avLst>
              <a:gd name="adj" fmla="val 3065"/>
            </a:avLst>
          </a:prstGeom>
          <a:solidFill>
            <a:schemeClr val="accent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483870" y="5251450"/>
            <a:ext cx="5303520" cy="1198880"/>
          </a:xfrm>
          <a:prstGeom prst="rect">
            <a:avLst/>
          </a:prstGeom>
          <a:noFill/>
        </p:spPr>
        <p:txBody>
          <a:bodyPr wrap="square" rtlCol="0">
            <a:spAutoFit/>
          </a:bodyPr>
          <a:lstStyle/>
          <a:p>
            <a:r>
              <a:rPr lang="zh-CN" altLang="en-US" sz="1200">
                <a:latin typeface="Heiti SC Light" panose="02000000000000000000" charset="-122"/>
                <a:ea typeface="Heiti SC Light" panose="02000000000000000000" charset="-122"/>
                <a:cs typeface="Heiti SC Light" panose="02000000000000000000" charset="-122"/>
              </a:rPr>
              <a:t> “用户情绪偏好测试”允许用户在四种预设的情绪场景中进行选择，每种场景都设计有特定的问题，用户可以根据自己的真实喜好，挑选出在特定情境下他们更倾向于聆听的音乐类型。用户首次完成测试后，系统将记录其音乐偏好，并利用这些数据进行个性化的音乐推荐。</a:t>
            </a:r>
            <a:endParaRPr lang="zh-CN" altLang="en-US" sz="1200">
              <a:latin typeface="Heiti SC Light" panose="02000000000000000000" charset="-122"/>
              <a:ea typeface="Heiti SC Light" panose="02000000000000000000" charset="-122"/>
              <a:cs typeface="Heiti SC Light" panose="02000000000000000000" charset="-122"/>
            </a:endParaRPr>
          </a:p>
          <a:p>
            <a:r>
              <a:rPr lang="zh-CN" altLang="en-US" sz="1200">
                <a:latin typeface="Heiti SC Light" panose="02000000000000000000" charset="-122"/>
                <a:ea typeface="Heiti SC Light" panose="02000000000000000000" charset="-122"/>
                <a:cs typeface="Heiti SC Light" panose="02000000000000000000" charset="-122"/>
              </a:rPr>
              <a:t>为了提高推荐的准确性和适应性，用户可以随时重新进行测试，更新他们的偏好设置。</a:t>
            </a:r>
            <a:endParaRPr lang="zh-CN" altLang="en-US" sz="1200">
              <a:latin typeface="Heiti SC Light" panose="02000000000000000000" charset="-122"/>
              <a:ea typeface="Heiti SC Light" panose="02000000000000000000" charset="-122"/>
              <a:cs typeface="Heiti SC Light" panose="02000000000000000000" charset="-122"/>
            </a:endParaRPr>
          </a:p>
        </p:txBody>
      </p:sp>
      <p:sp>
        <p:nvSpPr>
          <p:cNvPr id="13" name="文本框 12"/>
          <p:cNvSpPr txBox="1"/>
          <p:nvPr/>
        </p:nvSpPr>
        <p:spPr>
          <a:xfrm>
            <a:off x="6127750" y="5016500"/>
            <a:ext cx="951230" cy="398780"/>
          </a:xfrm>
          <a:prstGeom prst="rect">
            <a:avLst/>
          </a:prstGeom>
          <a:noFill/>
        </p:spPr>
        <p:txBody>
          <a:bodyPr wrap="square" rtlCol="0">
            <a:spAutoFit/>
          </a:bodyPr>
          <a:lstStyle/>
          <a:p>
            <a:r>
              <a:rPr lang="zh-CN" altLang="en-US" sz="2000" b="1">
                <a:solidFill>
                  <a:srgbClr val="FFFF00"/>
                </a:solidFill>
                <a:latin typeface="Heiti SC Medium" panose="02000000000000000000" charset="-122"/>
                <a:ea typeface="Heiti SC Medium" panose="02000000000000000000" charset="-122"/>
              </a:rPr>
              <a:t>优势</a:t>
            </a:r>
            <a:endParaRPr lang="zh-CN" altLang="en-US" sz="2000" b="1">
              <a:solidFill>
                <a:srgbClr val="FFFF00"/>
              </a:solidFill>
              <a:latin typeface="Heiti SC Medium" panose="02000000000000000000" charset="-122"/>
              <a:ea typeface="Heiti SC Medium" panose="02000000000000000000" charset="-122"/>
            </a:endParaRPr>
          </a:p>
        </p:txBody>
      </p:sp>
      <p:sp>
        <p:nvSpPr>
          <p:cNvPr id="14" name="矩形 13"/>
          <p:cNvSpPr/>
          <p:nvPr/>
        </p:nvSpPr>
        <p:spPr>
          <a:xfrm>
            <a:off x="6208395" y="5408295"/>
            <a:ext cx="1124585" cy="466090"/>
          </a:xfrm>
          <a:prstGeom prst="rect">
            <a:avLst/>
          </a:prstGeom>
          <a:solidFill>
            <a:schemeClr val="tx2">
              <a:lumMod val="25000"/>
              <a:lumOff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p:cNvSpPr/>
          <p:nvPr>
            <p:custDataLst>
              <p:tags r:id="rId10"/>
            </p:custDataLst>
          </p:nvPr>
        </p:nvSpPr>
        <p:spPr>
          <a:xfrm>
            <a:off x="7595235" y="5408295"/>
            <a:ext cx="1124585" cy="466090"/>
          </a:xfrm>
          <a:prstGeom prst="rect">
            <a:avLst/>
          </a:prstGeom>
          <a:solidFill>
            <a:schemeClr val="tx2">
              <a:lumMod val="50000"/>
              <a:lumOff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1"/>
            </p:custDataLst>
          </p:nvPr>
        </p:nvSpPr>
        <p:spPr>
          <a:xfrm>
            <a:off x="8982075" y="5408295"/>
            <a:ext cx="1828165" cy="466090"/>
          </a:xfrm>
          <a:prstGeom prst="rect">
            <a:avLst/>
          </a:prstGeom>
          <a:solidFill>
            <a:schemeClr val="tx2">
              <a:lumMod val="75000"/>
              <a:lumOff val="2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文本框 16"/>
          <p:cNvSpPr txBox="1"/>
          <p:nvPr/>
        </p:nvSpPr>
        <p:spPr>
          <a:xfrm>
            <a:off x="6326505" y="5461635"/>
            <a:ext cx="877570" cy="368300"/>
          </a:xfrm>
          <a:prstGeom prst="rect">
            <a:avLst/>
          </a:prstGeom>
          <a:noFill/>
        </p:spPr>
        <p:txBody>
          <a:bodyPr wrap="square" rtlCol="0">
            <a:spAutoFit/>
          </a:bodyPr>
          <a:lstStyle/>
          <a:p>
            <a:r>
              <a:rPr lang="zh-CN" altLang="en-US" b="1">
                <a:solidFill>
                  <a:schemeClr val="bg1"/>
                </a:solidFill>
                <a:latin typeface="Heiti SC Medium" panose="02000000000000000000" charset="-122"/>
                <a:ea typeface="Heiti SC Medium" panose="02000000000000000000" charset="-122"/>
              </a:rPr>
              <a:t>个性化</a:t>
            </a:r>
            <a:endParaRPr lang="zh-CN" altLang="en-US" b="1">
              <a:solidFill>
                <a:schemeClr val="bg1"/>
              </a:solidFill>
              <a:latin typeface="Heiti SC Medium" panose="02000000000000000000" charset="-122"/>
              <a:ea typeface="Heiti SC Medium" panose="02000000000000000000" charset="-122"/>
            </a:endParaRPr>
          </a:p>
        </p:txBody>
      </p:sp>
      <p:sp>
        <p:nvSpPr>
          <p:cNvPr id="18" name="文本框 17"/>
          <p:cNvSpPr txBox="1"/>
          <p:nvPr>
            <p:custDataLst>
              <p:tags r:id="rId12"/>
            </p:custDataLst>
          </p:nvPr>
        </p:nvSpPr>
        <p:spPr>
          <a:xfrm>
            <a:off x="7724775" y="5461635"/>
            <a:ext cx="877570" cy="368300"/>
          </a:xfrm>
          <a:prstGeom prst="rect">
            <a:avLst/>
          </a:prstGeom>
          <a:noFill/>
        </p:spPr>
        <p:txBody>
          <a:bodyPr wrap="square" rtlCol="0">
            <a:spAutoFit/>
          </a:bodyPr>
          <a:lstStyle/>
          <a:p>
            <a:r>
              <a:rPr lang="zh-CN" altLang="en-US" b="1">
                <a:solidFill>
                  <a:schemeClr val="bg1"/>
                </a:solidFill>
                <a:latin typeface="Heiti SC Medium" panose="02000000000000000000" charset="-122"/>
                <a:ea typeface="Heiti SC Medium" panose="02000000000000000000" charset="-122"/>
              </a:rPr>
              <a:t>灵活性</a:t>
            </a:r>
            <a:endParaRPr lang="zh-CN" altLang="en-US" b="1">
              <a:solidFill>
                <a:schemeClr val="bg1"/>
              </a:solidFill>
              <a:latin typeface="Heiti SC Medium" panose="02000000000000000000" charset="-122"/>
              <a:ea typeface="Heiti SC Medium" panose="02000000000000000000" charset="-122"/>
            </a:endParaRPr>
          </a:p>
        </p:txBody>
      </p:sp>
      <p:sp>
        <p:nvSpPr>
          <p:cNvPr id="19" name="文本框 18"/>
          <p:cNvSpPr txBox="1"/>
          <p:nvPr/>
        </p:nvSpPr>
        <p:spPr>
          <a:xfrm>
            <a:off x="8982075" y="5468620"/>
            <a:ext cx="1828165" cy="368300"/>
          </a:xfrm>
          <a:prstGeom prst="rect">
            <a:avLst/>
          </a:prstGeom>
          <a:noFill/>
        </p:spPr>
        <p:txBody>
          <a:bodyPr wrap="square" rtlCol="0">
            <a:spAutoFit/>
          </a:bodyPr>
          <a:lstStyle/>
          <a:p>
            <a:r>
              <a:rPr lang="zh-CN" altLang="en-US" b="1">
                <a:solidFill>
                  <a:schemeClr val="bg1"/>
                </a:solidFill>
                <a:latin typeface="Heiti SC Medium" panose="02000000000000000000" charset="-122"/>
                <a:ea typeface="Heiti SC Medium" panose="02000000000000000000" charset="-122"/>
              </a:rPr>
              <a:t>提升用户满意度</a:t>
            </a:r>
            <a:endParaRPr lang="zh-CN" altLang="en-US" b="1">
              <a:solidFill>
                <a:schemeClr val="bg1"/>
              </a:solidFill>
              <a:latin typeface="Heiti SC Medium" panose="02000000000000000000" charset="-122"/>
              <a:ea typeface="Heiti SC Medium" panose="02000000000000000000" charset="-122"/>
            </a:endParaRPr>
          </a:p>
        </p:txBody>
      </p:sp>
    </p:spTree>
    <p:custDataLst>
      <p:tags r:id="rId1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0" name="组合 249"/>
          <p:cNvGrpSpPr/>
          <p:nvPr/>
        </p:nvGrpSpPr>
        <p:grpSpPr>
          <a:xfrm>
            <a:off x="525780" y="511176"/>
            <a:ext cx="7298055" cy="830580"/>
            <a:chOff x="1593" y="3850"/>
            <a:chExt cx="11493" cy="1308"/>
          </a:xfrm>
        </p:grpSpPr>
        <p:sp>
          <p:nvSpPr>
            <p:cNvPr id="251" name="矩形 250"/>
            <p:cNvSpPr/>
            <p:nvPr/>
          </p:nvSpPr>
          <p:spPr>
            <a:xfrm>
              <a:off x="2694" y="3850"/>
              <a:ext cx="8768" cy="1308"/>
            </a:xfrm>
            <a:prstGeom prst="rect">
              <a:avLst/>
            </a:prstGeom>
            <a:noFill/>
          </p:spPr>
          <p:txBody>
            <a:bodyPr wrap="square" rtlCol="0" anchor="ctr" anchorCtr="0"/>
            <a:lstStyle/>
            <a:p>
              <a:pPr algn="l"/>
              <a:r>
                <a:rPr lang="zh-CN" altLang="en-US" sz="3200" b="1" dirty="0">
                  <a:solidFill>
                    <a:schemeClr val="bg1"/>
                  </a:solidFill>
                  <a:effectLst/>
                  <a:latin typeface="Heiti SC Medium" panose="02000000000000000000" charset="-122"/>
                  <a:ea typeface="Heiti SC Medium" panose="02000000000000000000" charset="-122"/>
                  <a:cs typeface="Heiti SC Medium" panose="02000000000000000000" charset="-122"/>
                </a:rPr>
                <a:t>项目优化</a:t>
              </a:r>
              <a:r>
                <a:rPr lang="en-US" altLang="zh-CN" sz="3200" b="1" dirty="0">
                  <a:solidFill>
                    <a:schemeClr val="bg1"/>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a:t>
              </a:r>
              <a:r>
                <a:rPr lang="en-US" altLang="zh-CN"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非功能性优化</a:t>
              </a:r>
              <a:endPar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endParaRPr>
            </a:p>
          </p:txBody>
        </p:sp>
        <p:cxnSp>
          <p:nvCxnSpPr>
            <p:cNvPr id="252" name="直接箭头连接符 251"/>
            <p:cNvCxnSpPr/>
            <p:nvPr/>
          </p:nvCxnSpPr>
          <p:spPr>
            <a:xfrm>
              <a:off x="11356"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02</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374015" y="1322705"/>
            <a:ext cx="6263640" cy="460375"/>
          </a:xfrm>
          <a:prstGeom prst="rect">
            <a:avLst/>
          </a:prstGeom>
          <a:noFill/>
        </p:spPr>
        <p:txBody>
          <a:bodyPr wrap="square" rtlCol="0">
            <a:spAutoFit/>
          </a:bodyPr>
          <a:lstStyle/>
          <a:p>
            <a:r>
              <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rPr>
              <a:t>增强系统的可靠性——消息持久化</a:t>
            </a:r>
            <a:endPar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endParaRPr>
          </a:p>
        </p:txBody>
      </p:sp>
      <p:pic>
        <p:nvPicPr>
          <p:cNvPr id="5" name="图片 4"/>
          <p:cNvPicPr>
            <a:picLocks noChangeAspect="1"/>
          </p:cNvPicPr>
          <p:nvPr>
            <p:custDataLst>
              <p:tags r:id="rId6"/>
            </p:custDataLst>
          </p:nvPr>
        </p:nvPicPr>
        <p:blipFill>
          <a:blip r:embed="rId7"/>
          <a:srcRect r="36688"/>
          <a:stretch>
            <a:fillRect/>
          </a:stretch>
        </p:blipFill>
        <p:spPr>
          <a:xfrm>
            <a:off x="6141720" y="1856740"/>
            <a:ext cx="3787775" cy="1308735"/>
          </a:xfrm>
          <a:prstGeom prst="rect">
            <a:avLst/>
          </a:prstGeom>
        </p:spPr>
      </p:pic>
      <p:pic>
        <p:nvPicPr>
          <p:cNvPr id="7" name="图片 6" descr="f44056cd9b8690c7d2adb93964731c05"/>
          <p:cNvPicPr>
            <a:picLocks noChangeAspect="1"/>
          </p:cNvPicPr>
          <p:nvPr>
            <p:custDataLst>
              <p:tags r:id="rId8"/>
            </p:custDataLst>
          </p:nvPr>
        </p:nvPicPr>
        <p:blipFill>
          <a:blip r:embed="rId9"/>
          <a:stretch>
            <a:fillRect/>
          </a:stretch>
        </p:blipFill>
        <p:spPr>
          <a:xfrm>
            <a:off x="525780" y="1856740"/>
            <a:ext cx="5370830" cy="3341370"/>
          </a:xfrm>
          <a:prstGeom prst="rect">
            <a:avLst/>
          </a:prstGeom>
        </p:spPr>
      </p:pic>
      <p:sp>
        <p:nvSpPr>
          <p:cNvPr id="9" name="文本框 8"/>
          <p:cNvSpPr txBox="1"/>
          <p:nvPr/>
        </p:nvSpPr>
        <p:spPr>
          <a:xfrm>
            <a:off x="513080" y="5205095"/>
            <a:ext cx="5386070" cy="368300"/>
          </a:xfrm>
          <a:prstGeom prst="rect">
            <a:avLst/>
          </a:prstGeom>
          <a:noFill/>
        </p:spPr>
        <p:txBody>
          <a:bodyPr wrap="square" rtlCol="0">
            <a:spAutoFit/>
          </a:bodyPr>
          <a:lstStyle/>
          <a:p>
            <a:pPr algn="ctr"/>
            <a:r>
              <a:rPr lang="en-US" altLang="zh-CN" b="1">
                <a:solidFill>
                  <a:schemeClr val="bg1"/>
                </a:solidFill>
              </a:rPr>
              <a:t>RabbitMQ</a:t>
            </a:r>
            <a:r>
              <a:rPr lang="zh-CN" altLang="en-US" b="1">
                <a:solidFill>
                  <a:schemeClr val="bg1"/>
                </a:solidFill>
              </a:rPr>
              <a:t>控制面板</a:t>
            </a:r>
            <a:endParaRPr lang="zh-CN" altLang="en-US" b="1">
              <a:solidFill>
                <a:schemeClr val="bg1"/>
              </a:solidFill>
            </a:endParaRPr>
          </a:p>
        </p:txBody>
      </p:sp>
      <p:sp>
        <p:nvSpPr>
          <p:cNvPr id="11" name="文本框 10"/>
          <p:cNvSpPr txBox="1"/>
          <p:nvPr>
            <p:custDataLst>
              <p:tags r:id="rId10"/>
            </p:custDataLst>
          </p:nvPr>
        </p:nvSpPr>
        <p:spPr>
          <a:xfrm>
            <a:off x="6022340" y="3244850"/>
            <a:ext cx="6017895" cy="1322070"/>
          </a:xfrm>
          <a:prstGeom prst="rect">
            <a:avLst/>
          </a:prstGeom>
          <a:noFill/>
        </p:spPr>
        <p:txBody>
          <a:bodyPr wrap="square" rtlCol="0">
            <a:spAutoFit/>
          </a:bodyPr>
          <a:lstStyle/>
          <a:p>
            <a:pPr algn="l"/>
            <a:r>
              <a:rPr lang="en-US" sz="1600" b="1">
                <a:solidFill>
                  <a:schemeClr val="bg1"/>
                </a:solidFill>
                <a:latin typeface="Heiti SC Medium" panose="02000000000000000000" charset="-122"/>
                <a:ea typeface="Heiti SC Medium" panose="02000000000000000000" charset="-122"/>
                <a:cs typeface="Heiti SC Medium" panose="02000000000000000000" charset="-122"/>
              </a:rPr>
              <a:t>1. </a:t>
            </a:r>
            <a:r>
              <a:rPr sz="1600" b="1">
                <a:solidFill>
                  <a:schemeClr val="bg1"/>
                </a:solidFill>
                <a:latin typeface="Heiti SC Medium" panose="02000000000000000000" charset="-122"/>
                <a:ea typeface="Heiti SC Medium" panose="02000000000000000000" charset="-122"/>
                <a:cs typeface="Heiti SC Medium" panose="02000000000000000000" charset="-122"/>
              </a:rPr>
              <a:t>配置RabbitMQ的队列为</a:t>
            </a:r>
            <a:r>
              <a:rPr sz="1600" b="1">
                <a:solidFill>
                  <a:srgbClr val="FFFF00"/>
                </a:solidFill>
                <a:latin typeface="Heiti SC Medium" panose="02000000000000000000" charset="-122"/>
                <a:ea typeface="Heiti SC Medium" panose="02000000000000000000" charset="-122"/>
                <a:cs typeface="Heiti SC Medium" panose="02000000000000000000" charset="-122"/>
              </a:rPr>
              <a:t>持久化队列</a:t>
            </a:r>
            <a:r>
              <a:rPr sz="1600" b="1">
                <a:solidFill>
                  <a:schemeClr val="bg1"/>
                </a:solidFill>
                <a:latin typeface="Heiti SC Medium" panose="02000000000000000000" charset="-122"/>
                <a:ea typeface="Heiti SC Medium" panose="02000000000000000000" charset="-122"/>
                <a:cs typeface="Heiti SC Medium" panose="02000000000000000000" charset="-122"/>
              </a:rPr>
              <a:t>，这样队列在服务器重启后依然存在；</a:t>
            </a:r>
            <a:endParaRPr sz="1600" b="1">
              <a:solidFill>
                <a:schemeClr val="bg1"/>
              </a:solidFill>
              <a:latin typeface="Heiti SC Medium" panose="02000000000000000000" charset="-122"/>
              <a:ea typeface="Heiti SC Medium" panose="02000000000000000000" charset="-122"/>
              <a:cs typeface="Heiti SC Medium" panose="02000000000000000000" charset="-122"/>
            </a:endParaRPr>
          </a:p>
          <a:p>
            <a:pPr algn="l"/>
            <a:r>
              <a:rPr lang="en-US" sz="1600" b="1">
                <a:solidFill>
                  <a:schemeClr val="bg1"/>
                </a:solidFill>
                <a:latin typeface="Heiti SC Medium" panose="02000000000000000000" charset="-122"/>
                <a:ea typeface="Heiti SC Medium" panose="02000000000000000000" charset="-122"/>
                <a:cs typeface="Heiti SC Medium" panose="02000000000000000000" charset="-122"/>
              </a:rPr>
              <a:t>2. </a:t>
            </a:r>
            <a:r>
              <a:rPr sz="1600" b="1">
                <a:solidFill>
                  <a:schemeClr val="bg1"/>
                </a:solidFill>
                <a:latin typeface="Heiti SC Medium" panose="02000000000000000000" charset="-122"/>
                <a:ea typeface="Heiti SC Medium" panose="02000000000000000000" charset="-122"/>
                <a:cs typeface="Heiti SC Medium" panose="02000000000000000000" charset="-122"/>
              </a:rPr>
              <a:t>发布消息时将消息标记为持久化，确保消息被存储到磁盘；</a:t>
            </a:r>
            <a:endParaRPr sz="1600" b="1">
              <a:solidFill>
                <a:schemeClr val="bg1"/>
              </a:solidFill>
              <a:latin typeface="Heiti SC Medium" panose="02000000000000000000" charset="-122"/>
              <a:ea typeface="Heiti SC Medium" panose="02000000000000000000" charset="-122"/>
              <a:cs typeface="Heiti SC Medium" panose="02000000000000000000" charset="-122"/>
            </a:endParaRPr>
          </a:p>
          <a:p>
            <a:pPr algn="l"/>
            <a:r>
              <a:rPr lang="en-US" sz="1600" b="1">
                <a:solidFill>
                  <a:schemeClr val="bg1"/>
                </a:solidFill>
                <a:latin typeface="Heiti SC Medium" panose="02000000000000000000" charset="-122"/>
                <a:ea typeface="Heiti SC Medium" panose="02000000000000000000" charset="-122"/>
                <a:cs typeface="Heiti SC Medium" panose="02000000000000000000" charset="-122"/>
              </a:rPr>
              <a:t>3. </a:t>
            </a:r>
            <a:r>
              <a:rPr sz="1600" b="1">
                <a:solidFill>
                  <a:schemeClr val="bg1"/>
                </a:solidFill>
                <a:latin typeface="Heiti SC Medium" panose="02000000000000000000" charset="-122"/>
                <a:ea typeface="Heiti SC Medium" panose="02000000000000000000" charset="-122"/>
                <a:cs typeface="Heiti SC Medium" panose="02000000000000000000" charset="-122"/>
              </a:rPr>
              <a:t>启用了消息确认机制，确保消息被正确处理；</a:t>
            </a:r>
            <a:endParaRPr sz="1600" b="1">
              <a:solidFill>
                <a:schemeClr val="bg1"/>
              </a:solidFill>
              <a:latin typeface="Heiti SC Medium" panose="02000000000000000000" charset="-122"/>
              <a:ea typeface="Heiti SC Medium" panose="02000000000000000000" charset="-122"/>
              <a:cs typeface="Heiti SC Medium" panose="02000000000000000000" charset="-122"/>
            </a:endParaRPr>
          </a:p>
          <a:p>
            <a:pPr algn="l"/>
            <a:r>
              <a:rPr lang="en-US" sz="1600" b="1">
                <a:solidFill>
                  <a:schemeClr val="bg1"/>
                </a:solidFill>
                <a:latin typeface="Heiti SC Medium" panose="02000000000000000000" charset="-122"/>
                <a:ea typeface="Heiti SC Medium" panose="02000000000000000000" charset="-122"/>
                <a:cs typeface="Heiti SC Medium" panose="02000000000000000000" charset="-122"/>
              </a:rPr>
              <a:t>4. </a:t>
            </a:r>
            <a:r>
              <a:rPr sz="1600" b="1">
                <a:solidFill>
                  <a:schemeClr val="bg1"/>
                </a:solidFill>
                <a:latin typeface="Heiti SC Medium" panose="02000000000000000000" charset="-122"/>
                <a:ea typeface="Heiti SC Medium" panose="02000000000000000000" charset="-122"/>
                <a:cs typeface="Heiti SC Medium" panose="02000000000000000000" charset="-122"/>
              </a:rPr>
              <a:t>利用RabbitMQ的集群功能，通过队列镜像实现高可用性部署。</a:t>
            </a:r>
            <a:endParaRPr sz="1600" b="1">
              <a:solidFill>
                <a:schemeClr val="bg1"/>
              </a:solidFill>
              <a:latin typeface="Heiti SC Medium" panose="02000000000000000000" charset="-122"/>
              <a:ea typeface="Heiti SC Medium" panose="02000000000000000000" charset="-122"/>
              <a:cs typeface="Heiti SC Medium" panose="02000000000000000000" charset="-122"/>
            </a:endParaRPr>
          </a:p>
        </p:txBody>
      </p:sp>
      <p:sp>
        <p:nvSpPr>
          <p:cNvPr id="12" name="矩形 11"/>
          <p:cNvSpPr/>
          <p:nvPr/>
        </p:nvSpPr>
        <p:spPr>
          <a:xfrm>
            <a:off x="6118860" y="4636135"/>
            <a:ext cx="5856605" cy="138112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zh-CN" altLang="en-US" sz="1600" b="1">
                <a:latin typeface="Heiti SC Medium" panose="02000000000000000000" charset="-122"/>
                <a:ea typeface="Heiti SC Medium" panose="02000000000000000000" charset="-122"/>
                <a:cs typeface="Heiti SC Medium" panose="02000000000000000000" charset="-122"/>
              </a:rPr>
              <a:t>为了提高HeartWave系统的可靠性，我们采用了</a:t>
            </a:r>
            <a:r>
              <a:rPr lang="zh-CN" altLang="en-US" sz="1600" b="1">
                <a:solidFill>
                  <a:srgbClr val="FFFF00"/>
                </a:solidFill>
                <a:latin typeface="Heiti SC Medium" panose="02000000000000000000" charset="-122"/>
                <a:ea typeface="Heiti SC Medium" panose="02000000000000000000" charset="-122"/>
                <a:cs typeface="Heiti SC Medium" panose="02000000000000000000" charset="-122"/>
              </a:rPr>
              <a:t>RabbitMQ的消息持久化机制</a:t>
            </a:r>
            <a:r>
              <a:rPr lang="zh-CN" altLang="en-US" sz="1600" b="1">
                <a:latin typeface="Heiti SC Medium" panose="02000000000000000000" charset="-122"/>
                <a:ea typeface="Heiti SC Medium" panose="02000000000000000000" charset="-122"/>
                <a:cs typeface="Heiti SC Medium" panose="02000000000000000000" charset="-122"/>
              </a:rPr>
              <a:t>作为非功能性优化的一部分。</a:t>
            </a:r>
            <a:endParaRPr lang="zh-CN" altLang="en-US" sz="1600" b="1">
              <a:latin typeface="Heiti SC Medium" panose="02000000000000000000" charset="-122"/>
              <a:ea typeface="Heiti SC Medium" panose="02000000000000000000" charset="-122"/>
              <a:cs typeface="Heiti SC Medium" panose="02000000000000000000" charset="-122"/>
            </a:endParaRPr>
          </a:p>
          <a:p>
            <a:pPr algn="l"/>
            <a:r>
              <a:rPr lang="zh-CN" altLang="en-US" sz="1600" b="1">
                <a:latin typeface="Heiti SC Medium" panose="02000000000000000000" charset="-122"/>
                <a:ea typeface="Heiti SC Medium" panose="02000000000000000000" charset="-122"/>
                <a:cs typeface="Heiti SC Medium" panose="02000000000000000000" charset="-122"/>
              </a:rPr>
              <a:t>通过将消息和队列设置为持久化，确保了即使在系统发生故障时，消息数据也不会丢失，能够从磁盘中恢复，保障了消息的持久存储和可靠传递。</a:t>
            </a:r>
            <a:endParaRPr lang="zh-CN" altLang="en-US" sz="1600" b="1">
              <a:latin typeface="Heiti SC Medium" panose="02000000000000000000" charset="-122"/>
              <a:ea typeface="Heiti SC Medium" panose="02000000000000000000" charset="-122"/>
              <a:cs typeface="Heiti SC Medium" panose="02000000000000000000" charset="-122"/>
            </a:endParaRPr>
          </a:p>
        </p:txBody>
      </p:sp>
    </p:spTree>
    <p:custDataLst>
      <p:tags r:id="rId1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0" name="组合 249"/>
          <p:cNvGrpSpPr/>
          <p:nvPr/>
        </p:nvGrpSpPr>
        <p:grpSpPr>
          <a:xfrm>
            <a:off x="525780" y="511176"/>
            <a:ext cx="6285230" cy="830580"/>
            <a:chOff x="1593" y="3850"/>
            <a:chExt cx="9898" cy="1308"/>
          </a:xfrm>
        </p:grpSpPr>
        <p:sp>
          <p:nvSpPr>
            <p:cNvPr id="251" name="矩形 250"/>
            <p:cNvSpPr/>
            <p:nvPr/>
          </p:nvSpPr>
          <p:spPr>
            <a:xfrm>
              <a:off x="2694" y="3850"/>
              <a:ext cx="8797" cy="1308"/>
            </a:xfrm>
            <a:prstGeom prst="rect">
              <a:avLst/>
            </a:prstGeom>
            <a:noFill/>
          </p:spPr>
          <p:txBody>
            <a:bodyPr wrap="square" rtlCol="0" anchor="ctr" anchorCtr="0"/>
            <a:lstStyle/>
            <a:p>
              <a:pPr algn="l"/>
              <a:r>
                <a:rPr lang="zh-CN" altLang="en-US" sz="3200" b="1" dirty="0">
                  <a:solidFill>
                    <a:schemeClr val="bg1"/>
                  </a:solidFill>
                  <a:effectLst/>
                  <a:latin typeface="Heiti SC Medium" panose="02000000000000000000" charset="-122"/>
                  <a:ea typeface="Heiti SC Medium" panose="02000000000000000000" charset="-122"/>
                  <a:cs typeface="Heiti SC Medium" panose="02000000000000000000" charset="-122"/>
                </a:rPr>
                <a:t>项目优化</a:t>
              </a:r>
              <a:r>
                <a:rPr lang="en-US" altLang="zh-CN" sz="3200" b="1" dirty="0">
                  <a:solidFill>
                    <a:schemeClr val="bg1"/>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a:t>
              </a:r>
              <a:r>
                <a:rPr lang="en-US" altLang="zh-CN"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 </a:t>
              </a:r>
              <a:r>
                <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rPr>
                <a:t>非功能性优化</a:t>
              </a:r>
              <a:endParaRPr lang="zh-CN" altLang="en-US" sz="3200" b="1" dirty="0">
                <a:solidFill>
                  <a:schemeClr val="accent3">
                    <a:lumMod val="40000"/>
                    <a:lumOff val="60000"/>
                  </a:schemeClr>
                </a:solidFill>
                <a:effectLst/>
                <a:latin typeface="Heiti SC Medium" panose="02000000000000000000" charset="-122"/>
                <a:ea typeface="Heiti SC Medium" panose="02000000000000000000" charset="-122"/>
                <a:cs typeface="Heiti SC Medium" panose="02000000000000000000" charset="-122"/>
              </a:endParaRPr>
            </a:p>
          </p:txBody>
        </p:sp>
        <p:sp>
          <p:nvSpPr>
            <p:cNvPr id="253" name="文本框 252"/>
            <p:cNvSpPr txBox="1"/>
            <p:nvPr/>
          </p:nvSpPr>
          <p:spPr>
            <a:xfrm>
              <a:off x="1593" y="3996"/>
              <a:ext cx="1775" cy="1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02</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525780" y="1341755"/>
            <a:ext cx="2708275" cy="460375"/>
          </a:xfrm>
          <a:prstGeom prst="rect">
            <a:avLst/>
          </a:prstGeom>
          <a:noFill/>
        </p:spPr>
        <p:txBody>
          <a:bodyPr wrap="square" rtlCol="0">
            <a:spAutoFit/>
          </a:bodyPr>
          <a:lstStyle/>
          <a:p>
            <a:r>
              <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rPr>
              <a:t>日志记录与监控</a:t>
            </a:r>
            <a:endParaRPr lang="zh-CN" altLang="en-US" sz="2400" b="1">
              <a:solidFill>
                <a:schemeClr val="accent3">
                  <a:lumMod val="20000"/>
                  <a:lumOff val="80000"/>
                </a:schemeClr>
              </a:solidFill>
              <a:latin typeface="Heiti SC Medium" panose="02000000000000000000" charset="-122"/>
              <a:ea typeface="Heiti SC Medium" panose="02000000000000000000" charset="-122"/>
              <a:cs typeface="Heiti SC Medium" panose="02000000000000000000" charset="-122"/>
            </a:endParaRPr>
          </a:p>
        </p:txBody>
      </p:sp>
      <p:sp>
        <p:nvSpPr>
          <p:cNvPr id="5" name="文本框 4"/>
          <p:cNvSpPr txBox="1"/>
          <p:nvPr/>
        </p:nvSpPr>
        <p:spPr>
          <a:xfrm>
            <a:off x="466725" y="1894840"/>
            <a:ext cx="10559415" cy="1181407"/>
          </a:xfrm>
          <a:prstGeom prst="roundRect">
            <a:avLst/>
          </a:prstGeom>
          <a:solidFill>
            <a:schemeClr val="accent1">
              <a:lumMod val="60000"/>
              <a:lumOff val="40000"/>
            </a:schemeClr>
          </a:solidFill>
        </p:spPr>
        <p:txBody>
          <a:bodyPr wrap="square" rtlCol="0" anchor="t">
            <a:spAutoFit/>
          </a:bodyPr>
          <a:lstStyle/>
          <a:p>
            <a:r>
              <a:rPr lang="en-US" altLang="zh-CN" sz="1600">
                <a:solidFill>
                  <a:schemeClr val="bg1"/>
                </a:solidFill>
                <a:latin typeface="Heiti SC Light" panose="02000000000000000000" charset="-122"/>
                <a:ea typeface="Heiti SC Light" panose="02000000000000000000" charset="-122"/>
              </a:rPr>
              <a:t>1</a:t>
            </a:r>
            <a:r>
              <a:rPr lang="zh-CN" altLang="en-US" sz="1600">
                <a:solidFill>
                  <a:schemeClr val="bg1"/>
                </a:solidFill>
                <a:latin typeface="Heiti SC Light" panose="02000000000000000000" charset="-122"/>
                <a:ea typeface="Heiti SC Light" panose="02000000000000000000" charset="-122"/>
              </a:rPr>
              <a:t>，当出现安全事件或系统故障时，由于缺乏详细的日志信息，定位问题和恢复服务将变得困难，可能导致更长的停机时间和更大的损失。</a:t>
            </a:r>
            <a:endParaRPr lang="zh-CN" altLang="en-US" sz="1600">
              <a:solidFill>
                <a:schemeClr val="bg1"/>
              </a:solidFill>
              <a:latin typeface="Heiti SC Light" panose="02000000000000000000" charset="-122"/>
              <a:ea typeface="Heiti SC Light" panose="02000000000000000000" charset="-122"/>
            </a:endParaRPr>
          </a:p>
          <a:p>
            <a:r>
              <a:rPr lang="en-US" altLang="zh-CN" sz="1600">
                <a:solidFill>
                  <a:schemeClr val="bg1"/>
                </a:solidFill>
                <a:latin typeface="Heiti SC Light" panose="02000000000000000000" charset="-122"/>
                <a:ea typeface="Heiti SC Light" panose="02000000000000000000" charset="-122"/>
              </a:rPr>
              <a:t>2</a:t>
            </a:r>
            <a:r>
              <a:rPr lang="zh-CN" altLang="en-US" sz="1600">
                <a:solidFill>
                  <a:schemeClr val="bg1"/>
                </a:solidFill>
                <a:latin typeface="Heiti SC Light" panose="02000000000000000000" charset="-122"/>
                <a:ea typeface="Heiti SC Light" panose="02000000000000000000" charset="-122"/>
              </a:rPr>
              <a:t>，无法实时监控系统状态，可能导致性能问题和安全威胁长时间未被发现，增加了数据泄露和系统被攻击的风险。</a:t>
            </a:r>
            <a:endParaRPr lang="zh-CN" altLang="en-US" sz="1600">
              <a:solidFill>
                <a:schemeClr val="bg1"/>
              </a:solidFill>
              <a:latin typeface="Heiti SC Light" panose="02000000000000000000" charset="-122"/>
              <a:ea typeface="Heiti SC Light" panose="02000000000000000000" charset="-122"/>
            </a:endParaRPr>
          </a:p>
          <a:p>
            <a:r>
              <a:rPr lang="en-US" altLang="zh-CN" sz="1600">
                <a:solidFill>
                  <a:schemeClr val="bg1"/>
                </a:solidFill>
                <a:latin typeface="Heiti SC Light" panose="02000000000000000000" charset="-122"/>
                <a:ea typeface="Heiti SC Light" panose="02000000000000000000" charset="-122"/>
              </a:rPr>
              <a:t>3</a:t>
            </a:r>
            <a:r>
              <a:rPr lang="zh-CN" altLang="en-US" sz="1600">
                <a:solidFill>
                  <a:schemeClr val="bg1"/>
                </a:solidFill>
                <a:latin typeface="Heiti SC Light" panose="02000000000000000000" charset="-122"/>
                <a:ea typeface="Heiti SC Light" panose="02000000000000000000" charset="-122"/>
              </a:rPr>
              <a:t>，没有日志记录，也难以满足合规性要求和进行事后审计。</a:t>
            </a:r>
            <a:endParaRPr lang="zh-CN" altLang="en-US" sz="1600">
              <a:solidFill>
                <a:schemeClr val="bg1"/>
              </a:solidFill>
              <a:latin typeface="Heiti SC Light" panose="02000000000000000000" charset="-122"/>
              <a:ea typeface="Heiti SC Light" panose="02000000000000000000" charset="-122"/>
            </a:endParaRPr>
          </a:p>
        </p:txBody>
      </p:sp>
      <p:pic>
        <p:nvPicPr>
          <p:cNvPr id="7" name="图片 6"/>
          <p:cNvPicPr>
            <a:picLocks noChangeAspect="1"/>
          </p:cNvPicPr>
          <p:nvPr>
            <p:custDataLst>
              <p:tags r:id="rId6"/>
            </p:custDataLst>
          </p:nvPr>
        </p:nvPicPr>
        <p:blipFill>
          <a:blip r:embed="rId7"/>
          <a:stretch>
            <a:fillRect/>
          </a:stretch>
        </p:blipFill>
        <p:spPr>
          <a:xfrm>
            <a:off x="466725" y="3232150"/>
            <a:ext cx="3669030" cy="2161540"/>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4258945" y="3232150"/>
            <a:ext cx="3674110" cy="2161540"/>
          </a:xfrm>
          <a:prstGeom prst="rect">
            <a:avLst/>
          </a:prstGeom>
        </p:spPr>
      </p:pic>
      <p:sp>
        <p:nvSpPr>
          <p:cNvPr id="11" name="文本框 10"/>
          <p:cNvSpPr txBox="1"/>
          <p:nvPr/>
        </p:nvSpPr>
        <p:spPr>
          <a:xfrm>
            <a:off x="1009650" y="5473065"/>
            <a:ext cx="2582545" cy="306705"/>
          </a:xfrm>
          <a:prstGeom prst="rect">
            <a:avLst/>
          </a:prstGeom>
          <a:noFill/>
        </p:spPr>
        <p:txBody>
          <a:bodyPr wrap="square" rtlCol="0">
            <a:spAutoFit/>
          </a:bodyPr>
          <a:lstStyle/>
          <a:p>
            <a:pPr algn="ctr"/>
            <a:r>
              <a:rPr lang="zh-CN" altLang="en-US" sz="1400">
                <a:solidFill>
                  <a:schemeClr val="bg1"/>
                </a:solidFill>
                <a:latin typeface="Heiti SC Light" panose="02000000000000000000" charset="-122"/>
                <a:ea typeface="Heiti SC Light" panose="02000000000000000000" charset="-122"/>
              </a:rPr>
              <a:t>Prometheus控制面板</a:t>
            </a:r>
            <a:endParaRPr lang="zh-CN" altLang="en-US" sz="1400">
              <a:solidFill>
                <a:schemeClr val="bg1"/>
              </a:solidFill>
              <a:latin typeface="Heiti SC Light" panose="02000000000000000000" charset="-122"/>
              <a:ea typeface="Heiti SC Light" panose="02000000000000000000" charset="-122"/>
            </a:endParaRPr>
          </a:p>
        </p:txBody>
      </p:sp>
      <p:sp>
        <p:nvSpPr>
          <p:cNvPr id="12" name="文本框 11"/>
          <p:cNvSpPr txBox="1"/>
          <p:nvPr>
            <p:custDataLst>
              <p:tags r:id="rId10"/>
            </p:custDataLst>
          </p:nvPr>
        </p:nvSpPr>
        <p:spPr>
          <a:xfrm>
            <a:off x="4814570" y="5478780"/>
            <a:ext cx="2582545" cy="306705"/>
          </a:xfrm>
          <a:prstGeom prst="rect">
            <a:avLst/>
          </a:prstGeom>
          <a:noFill/>
        </p:spPr>
        <p:txBody>
          <a:bodyPr wrap="square" rtlCol="0">
            <a:spAutoFit/>
          </a:bodyPr>
          <a:lstStyle/>
          <a:p>
            <a:pPr algn="ctr"/>
            <a:r>
              <a:rPr lang="zh-CN" altLang="en-US" sz="1400">
                <a:solidFill>
                  <a:schemeClr val="bg1"/>
                </a:solidFill>
                <a:latin typeface="Heiti SC Light" panose="02000000000000000000" charset="-122"/>
                <a:ea typeface="Heiti SC Light" panose="02000000000000000000" charset="-122"/>
              </a:rPr>
              <a:t>Grafana控制面板</a:t>
            </a:r>
            <a:endParaRPr lang="zh-CN" altLang="en-US" sz="1400">
              <a:solidFill>
                <a:schemeClr val="bg1"/>
              </a:solidFill>
              <a:latin typeface="Heiti SC Light" panose="02000000000000000000" charset="-122"/>
              <a:ea typeface="Heiti SC Light" panose="02000000000000000000" charset="-122"/>
            </a:endParaRPr>
          </a:p>
        </p:txBody>
      </p:sp>
      <p:sp>
        <p:nvSpPr>
          <p:cNvPr id="13" name="文本框 12"/>
          <p:cNvSpPr txBox="1"/>
          <p:nvPr/>
        </p:nvSpPr>
        <p:spPr>
          <a:xfrm>
            <a:off x="466725" y="5859145"/>
            <a:ext cx="3669030" cy="816925"/>
          </a:xfrm>
          <a:prstGeom prst="roundRect">
            <a:avLst/>
          </a:prstGeom>
          <a:solidFill>
            <a:schemeClr val="accent3">
              <a:lumMod val="40000"/>
              <a:lumOff val="60000"/>
            </a:schemeClr>
          </a:solidFill>
        </p:spPr>
        <p:txBody>
          <a:bodyPr wrap="square" rtlCol="0" anchor="t">
            <a:spAutoFit/>
          </a:bodyPr>
          <a:lstStyle/>
          <a:p>
            <a:r>
              <a:rPr lang="zh-CN" altLang="en-US" sz="1400" b="1">
                <a:solidFill>
                  <a:srgbClr val="FF0000"/>
                </a:solidFill>
                <a:latin typeface="Heiti SC Medium" panose="02000000000000000000" charset="-122"/>
                <a:ea typeface="Heiti SC Medium" panose="02000000000000000000" charset="-122"/>
                <a:cs typeface="Heiti SC Light" panose="02000000000000000000" charset="-122"/>
              </a:rPr>
              <a:t>Prometheus</a:t>
            </a:r>
            <a:r>
              <a:rPr lang="zh-CN" altLang="en-US" sz="1400">
                <a:solidFill>
                  <a:schemeClr val="bg1"/>
                </a:solidFill>
                <a:latin typeface="Heiti SC Light" panose="02000000000000000000" charset="-122"/>
                <a:ea typeface="Heiti SC Light" panose="02000000000000000000" charset="-122"/>
                <a:cs typeface="Heiti SC Light" panose="02000000000000000000" charset="-122"/>
              </a:rPr>
              <a:t>可以实时监控应用程序和系统的运行状况，通过收集的日志和指标数据，及时发现问题并触发警报。</a:t>
            </a:r>
            <a:endParaRPr lang="zh-CN" altLang="en-US" sz="1400">
              <a:solidFill>
                <a:schemeClr val="bg1"/>
              </a:solidFill>
              <a:latin typeface="Heiti SC Light" panose="02000000000000000000" charset="-122"/>
              <a:ea typeface="Heiti SC Light" panose="02000000000000000000" charset="-122"/>
              <a:cs typeface="Heiti SC Light" panose="02000000000000000000" charset="-122"/>
            </a:endParaRPr>
          </a:p>
        </p:txBody>
      </p:sp>
      <p:sp>
        <p:nvSpPr>
          <p:cNvPr id="14" name="文本框 13"/>
          <p:cNvSpPr txBox="1"/>
          <p:nvPr>
            <p:custDataLst>
              <p:tags r:id="rId11"/>
            </p:custDataLst>
          </p:nvPr>
        </p:nvSpPr>
        <p:spPr>
          <a:xfrm>
            <a:off x="4258945" y="5870575"/>
            <a:ext cx="3669030" cy="816597"/>
          </a:xfrm>
          <a:prstGeom prst="roundRect">
            <a:avLst/>
          </a:prstGeom>
          <a:solidFill>
            <a:schemeClr val="accent3">
              <a:lumMod val="40000"/>
              <a:lumOff val="60000"/>
            </a:schemeClr>
          </a:solidFill>
        </p:spPr>
        <p:txBody>
          <a:bodyPr wrap="square" rtlCol="0" anchor="t">
            <a:spAutoFit/>
          </a:bodyPr>
          <a:lstStyle/>
          <a:p>
            <a:r>
              <a:rPr lang="zh-CN" altLang="en-US" sz="1400" b="1">
                <a:solidFill>
                  <a:srgbClr val="FF0000"/>
                </a:solidFill>
                <a:latin typeface="Heiti SC Medium" panose="02000000000000000000" charset="-122"/>
                <a:ea typeface="Heiti SC Medium" panose="02000000000000000000" charset="-122"/>
                <a:cs typeface="Heiti SC Light" panose="02000000000000000000" charset="-122"/>
              </a:rPr>
              <a:t>Grafana</a:t>
            </a:r>
            <a:r>
              <a:rPr lang="zh-CN" altLang="en-US" sz="1400">
                <a:solidFill>
                  <a:schemeClr val="bg1"/>
                </a:solidFill>
                <a:latin typeface="Heiti SC Light" panose="02000000000000000000" charset="-122"/>
                <a:ea typeface="Heiti SC Light" panose="02000000000000000000" charset="-122"/>
                <a:cs typeface="Heiti SC Light" panose="02000000000000000000" charset="-122"/>
              </a:rPr>
              <a:t>是一个开源的数据可视化和监控平台，它可以连接到Prometheus作为数据源，利用丰富的图表和面板展示监控数据。</a:t>
            </a:r>
            <a:endParaRPr lang="zh-CN" altLang="en-US" sz="1400">
              <a:solidFill>
                <a:schemeClr val="bg1"/>
              </a:solidFill>
              <a:latin typeface="Heiti SC Light" panose="02000000000000000000" charset="-122"/>
              <a:ea typeface="Heiti SC Light" panose="02000000000000000000" charset="-122"/>
              <a:cs typeface="Heiti SC Light" panose="02000000000000000000" charset="-122"/>
            </a:endParaRPr>
          </a:p>
        </p:txBody>
      </p:sp>
      <p:sp>
        <p:nvSpPr>
          <p:cNvPr id="15" name="文本框 14"/>
          <p:cNvSpPr txBox="1"/>
          <p:nvPr/>
        </p:nvSpPr>
        <p:spPr>
          <a:xfrm>
            <a:off x="8301990" y="3491230"/>
            <a:ext cx="3430270" cy="1476375"/>
          </a:xfrm>
          <a:prstGeom prst="rect">
            <a:avLst/>
          </a:prstGeom>
          <a:noFill/>
        </p:spPr>
        <p:txBody>
          <a:bodyPr wrap="square" rtlCol="0" anchor="t">
            <a:spAutoFit/>
          </a:bodyPr>
          <a:lstStyle/>
          <a:p>
            <a:r>
              <a:rPr lang="zh-CN" altLang="en-US" b="1">
                <a:solidFill>
                  <a:schemeClr val="bg1"/>
                </a:solidFill>
                <a:latin typeface="Heiti SC Medium" panose="02000000000000000000" charset="-122"/>
                <a:ea typeface="Heiti SC Medium" panose="02000000000000000000" charset="-122"/>
                <a:cs typeface="Heiti SC Medium" panose="02000000000000000000" charset="-122"/>
              </a:rPr>
              <a:t>结合Prometheus的监控数据，Grafana可以设置警报规则，当日志数据中的某些指标超出预设阈值时，通过邮件、短信或其他方式通知相关人员。</a:t>
            </a:r>
            <a:endParaRPr lang="zh-CN" altLang="en-US" b="1">
              <a:solidFill>
                <a:schemeClr val="bg1"/>
              </a:solidFill>
              <a:latin typeface="Heiti SC Medium" panose="02000000000000000000" charset="-122"/>
              <a:ea typeface="Heiti SC Medium" panose="02000000000000000000" charset="-122"/>
              <a:cs typeface="Heiti SC Medium" panose="02000000000000000000" charset="-122"/>
            </a:endParaRPr>
          </a:p>
        </p:txBody>
      </p:sp>
      <p:cxnSp>
        <p:nvCxnSpPr>
          <p:cNvPr id="6" name="直接箭头连接符 5"/>
          <p:cNvCxnSpPr/>
          <p:nvPr/>
        </p:nvCxnSpPr>
        <p:spPr>
          <a:xfrm>
            <a:off x="6725285" y="916941"/>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Tree>
    <p:custDataLst>
      <p:tags r:id="rId1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p="http://schemas.openxmlformats.org/presentationml/2006/main">
  <p:tag name="KSO_WM_UNIT_TEXT_FILL_FORE_SCHEMECOLOR_INDEX_BRIGHTNESS" val="-0.35"/>
  <p:tag name="KSO_WM_UNIT_TEXT_FILL_FORE_SCHEMECOLOR_INDEX" val="14"/>
  <p:tag name="KSO_WM_UNIT_TEXT_FILL_TYPE" val="1"/>
</p:tagLst>
</file>

<file path=ppt/tags/tag12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397_4*l_h_i*1_1_1"/>
  <p:tag name="KSO_WM_TEMPLATE_CATEGORY" val="custom"/>
  <p:tag name="KSO_WM_TEMPLATE_INDEX" val="20204397"/>
  <p:tag name="KSO_WM_UNIT_LAYERLEVEL" val="1_1_1"/>
  <p:tag name="KSO_WM_TAG_VERSION" val="1.0"/>
  <p:tag name="KSO_WM_BEAUTIFY_FLAG" val=""/>
  <p:tag name="KSO_WM_UNIT_TEXT_FILL_FORE_SCHEMECOLOR_INDEX" val="5"/>
  <p:tag name="KSO_WM_UNIT_TEXT_FILL_TYPE" val="1"/>
  <p:tag name="KSO_WM_UNIT_USESOURCEFORMAT_APPLY" val="1"/>
  <p:tag name="KSO_WM_DIAGRAM_VIRTUALLY_FRAME" val="{&quot;height&quot;:334.8499212598425,&quot;left&quot;:203.95,&quot;top&quot;:103.51251968503936,&quot;width&quot;:536.3315748031496}"/>
</p:tagLst>
</file>

<file path=ppt/tags/tag133.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397_4*l_h_f*1_1_1"/>
  <p:tag name="KSO_WM_TEMPLATE_CATEGORY" val="custom"/>
  <p:tag name="KSO_WM_TEMPLATE_INDEX" val="20204397"/>
  <p:tag name="KSO_WM_UNIT_LAYERLEVEL" val="1_1_1"/>
  <p:tag name="KSO_WM_TAG_VERSION" val="1.0"/>
  <p:tag name="KSO_WM_BEAUTIFY_FLAG" val=""/>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3.95,&quot;top&quot;:103.51251968503936,&quot;width&quot;:536.3315748031496}"/>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397_4*l_h_i*1_2_1"/>
  <p:tag name="KSO_WM_TEMPLATE_CATEGORY" val="custom"/>
  <p:tag name="KSO_WM_TEMPLATE_INDEX" val="20204397"/>
  <p:tag name="KSO_WM_UNIT_LAYERLEVEL" val="1_1_1"/>
  <p:tag name="KSO_WM_TAG_VERSION" val="1.0"/>
  <p:tag name="KSO_WM_BEAUTIFY_FLAG" val=""/>
  <p:tag name="KSO_WM_UNIT_TEXT_FILL_FORE_SCHEMECOLOR_INDEX" val="6"/>
  <p:tag name="KSO_WM_UNIT_TEXT_FILL_TYPE" val="1"/>
  <p:tag name="KSO_WM_UNIT_USESOURCEFORMAT_APPLY" val="1"/>
  <p:tag name="KSO_WM_DIAGRAM_VIRTUALLY_FRAME" val="{&quot;height&quot;:334.8499212598425,&quot;left&quot;:203.95,&quot;top&quot;:103.51251968503936,&quot;width&quot;:536.3315748031496}"/>
</p:tagLst>
</file>

<file path=ppt/tags/tag135.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397_4*l_h_f*1_2_1"/>
  <p:tag name="KSO_WM_TEMPLATE_CATEGORY" val="custom"/>
  <p:tag name="KSO_WM_TEMPLATE_INDEX" val="20204397"/>
  <p:tag name="KSO_WM_UNIT_LAYERLEVEL" val="1_1_1"/>
  <p:tag name="KSO_WM_TAG_VERSION" val="1.0"/>
  <p:tag name="KSO_WM_BEAUTIFY_FLAG" val=""/>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3.95,&quot;top&quot;:103.51251968503936,&quot;width&quot;:536.3315748031496}"/>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397_4*l_h_i*1_4_1"/>
  <p:tag name="KSO_WM_TEMPLATE_CATEGORY" val="custom"/>
  <p:tag name="KSO_WM_TEMPLATE_INDEX" val="20204397"/>
  <p:tag name="KSO_WM_UNIT_LAYERLEVEL" val="1_1_1"/>
  <p:tag name="KSO_WM_TAG_VERSION" val="1.0"/>
  <p:tag name="KSO_WM_BEAUTIFY_FLAG" val=""/>
  <p:tag name="KSO_WM_UNIT_TEXT_FILL_FORE_SCHEMECOLOR_INDEX" val="6"/>
  <p:tag name="KSO_WM_UNIT_TEXT_FILL_TYPE" val="1"/>
  <p:tag name="KSO_WM_UNIT_USESOURCEFORMAT_APPLY" val="1"/>
  <p:tag name="KSO_WM_DIAGRAM_VIRTUALLY_FRAME" val="{&quot;height&quot;:334.8499212598425,&quot;left&quot;:203.95,&quot;top&quot;:103.51251968503936,&quot;width&quot;:536.3315748031496}"/>
</p:tagLst>
</file>

<file path=ppt/tags/tag137.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3.95,&quot;top&quot;:103.51251968503936,&quot;width&quot;:536.3315748031496}"/>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397_4*l_h_i*1_4_1"/>
  <p:tag name="KSO_WM_TEMPLATE_CATEGORY" val="custom"/>
  <p:tag name="KSO_WM_TEMPLATE_INDEX" val="20204397"/>
  <p:tag name="KSO_WM_UNIT_LAYERLEVEL" val="1_1_1"/>
  <p:tag name="KSO_WM_TAG_VERSION" val="1.0"/>
  <p:tag name="KSO_WM_BEAUTIFY_FLAG" val=""/>
  <p:tag name="KSO_WM_UNIT_TEXT_FILL_FORE_SCHEMECOLOR_INDEX" val="6"/>
  <p:tag name="KSO_WM_UNIT_TEXT_FILL_TYPE" val="1"/>
  <p:tag name="KSO_WM_UNIT_USESOURCEFORMAT_APPLY" val="1"/>
  <p:tag name="KSO_WM_DIAGRAM_VIRTUALLY_FRAME" val="{&quot;height&quot;:334.8499212598425,&quot;left&quot;:203.95,&quot;top&quot;:103.51251968503936,&quot;width&quot;:536.3315748031496}"/>
</p:tagLst>
</file>

<file path=ppt/tags/tag139.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3.95,&quot;top&quot;:103.51251968503936,&quot;width&quot;:536.331574803149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8.xml><?xml version="1.0" encoding="utf-8"?>
<p:tagLst xmlns:p="http://schemas.openxmlformats.org/presentationml/2006/main">
  <p:tag name="COMMONDATA" val="eyJoZGlkIjoiOTNiMTM5OTc3NzUzMTI2Y2FkOTEyYTliMzdmYmIxMjUifQ=="/>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
      <a:dk1>
        <a:srgbClr val="000000"/>
      </a:dk1>
      <a:lt1>
        <a:srgbClr val="FFFFFF"/>
      </a:lt1>
      <a:dk2>
        <a:srgbClr val="00364A"/>
      </a:dk2>
      <a:lt2>
        <a:srgbClr val="000000"/>
      </a:lt2>
      <a:accent1>
        <a:srgbClr val="1E636D"/>
      </a:accent1>
      <a:accent2>
        <a:srgbClr val="25797B"/>
      </a:accent2>
      <a:accent3>
        <a:srgbClr val="2C8E88"/>
      </a:accent3>
      <a:accent4>
        <a:srgbClr val="33A496"/>
      </a:accent4>
      <a:accent5>
        <a:srgbClr val="3AB8A4"/>
      </a:accent5>
      <a:accent6>
        <a:srgbClr val="41CEB2"/>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2903</Words>
  <Application>WPS 演示</Application>
  <PresentationFormat>宽屏</PresentationFormat>
  <Paragraphs>301</Paragraphs>
  <Slides>24</Slides>
  <Notes>39</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24</vt:i4>
      </vt:variant>
    </vt:vector>
  </HeadingPairs>
  <TitlesOfParts>
    <vt:vector size="38" baseType="lpstr">
      <vt:lpstr>Arial</vt:lpstr>
      <vt:lpstr>宋体</vt:lpstr>
      <vt:lpstr>Wingdings</vt:lpstr>
      <vt:lpstr>MiSans</vt:lpstr>
      <vt:lpstr>Wingdings</vt:lpstr>
      <vt:lpstr>黑体</vt:lpstr>
      <vt:lpstr>MiSans Bold</vt:lpstr>
      <vt:lpstr>微软雅黑</vt:lpstr>
      <vt:lpstr>Heiti SC Medium</vt:lpstr>
      <vt:lpstr>Heiti SC Light</vt:lpstr>
      <vt:lpstr>Arial Unicode MS</vt:lpstr>
      <vt:lpstr>MingLiU-ExtB</vt:lpstr>
      <vt:lpstr>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3602@45.1%</cp:lastModifiedBy>
  <cp:revision>221</cp:revision>
  <dcterms:created xsi:type="dcterms:W3CDTF">2024-05-07T14:40:00Z</dcterms:created>
  <dcterms:modified xsi:type="dcterms:W3CDTF">2025-03-25T03:11:34Z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34A42F80A49F7734912F4A65B6EACD0C_41</vt:lpwstr>
  </property>
</Properties>
</file>